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4"/>
  </p:notesMasterIdLst>
  <p:sldIdLst>
    <p:sldId id="256" r:id="rId2"/>
    <p:sldId id="284" r:id="rId3"/>
    <p:sldId id="285" r:id="rId4"/>
    <p:sldId id="287" r:id="rId5"/>
    <p:sldId id="286" r:id="rId6"/>
    <p:sldId id="290" r:id="rId7"/>
    <p:sldId id="289" r:id="rId8"/>
    <p:sldId id="291" r:id="rId9"/>
    <p:sldId id="292" r:id="rId10"/>
    <p:sldId id="288" r:id="rId11"/>
    <p:sldId id="257" r:id="rId12"/>
    <p:sldId id="293" r:id="rId13"/>
    <p:sldId id="276" r:id="rId14"/>
    <p:sldId id="294" r:id="rId15"/>
    <p:sldId id="295" r:id="rId16"/>
    <p:sldId id="299" r:id="rId17"/>
    <p:sldId id="300" r:id="rId18"/>
    <p:sldId id="301" r:id="rId19"/>
    <p:sldId id="302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09" autoAdjust="0"/>
  </p:normalViewPr>
  <p:slideViewPr>
    <p:cSldViewPr>
      <p:cViewPr varScale="1">
        <p:scale>
          <a:sx n="60" d="100"/>
          <a:sy n="60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C6E183-6892-4EA6-8088-F09168F368DD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C56DD4-4154-44BD-9421-81ABAA94E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1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12CB3F-9EA2-4B39-ACBE-3C6BE2019209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8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Two</a:t>
            </a:r>
            <a:r>
              <a:rPr lang="en-US" baseline="0" dirty="0" smtClean="0"/>
              <a:t> superhero – </a:t>
            </a:r>
            <a:r>
              <a:rPr lang="en-US" baseline="0" dirty="0" err="1" smtClean="0"/>
              <a:t>Supergirl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Spidergirl</a:t>
            </a:r>
            <a:r>
              <a:rPr lang="en-US" baseline="0" dirty="0" smtClean="0"/>
              <a:t> need to send messages to each other using the internet.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16B63-E8C7-4618-84C1-2FF11703C92E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5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Supergirl</a:t>
            </a:r>
            <a:r>
              <a:rPr lang="en-US" baseline="0" dirty="0" smtClean="0"/>
              <a:t> sends a message, a hacker is listening and will read the message before it gets to </a:t>
            </a:r>
            <a:r>
              <a:rPr lang="en-US" baseline="0" dirty="0" err="1" smtClean="0"/>
              <a:t>Spidergirl</a:t>
            </a:r>
            <a:r>
              <a:rPr lang="en-US" baseline="0" dirty="0" smtClean="0"/>
              <a:t>.  Now the hacker knows their secret messages.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605C61-76C2-44DC-99E3-B80685E50E6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3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Supergirl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Spidergirl</a:t>
            </a:r>
            <a:r>
              <a:rPr lang="en-US" baseline="0" dirty="0" smtClean="0"/>
              <a:t> need to keep their secret messages a secret.  How?  Encryption!!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16B63-E8C7-4618-84C1-2FF11703C92E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8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16B63-E8C7-4618-84C1-2FF11703C92E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3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16B63-E8C7-4618-84C1-2FF11703C92E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1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16B63-E8C7-4618-84C1-2FF11703C92E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5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Supergirl wants to send a message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605C61-76C2-44DC-99E3-B80685E50E66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9155-7E5B-48CA-AB5C-3EBD161AA585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7D91-79A5-4CBA-A9FC-275214655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6C79-EDFD-4EF5-AD50-F875DAB85CE1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1CA8-FDEC-466F-A68B-2EE5E616B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9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E228-B5AD-4A4D-A59C-50928BE8D248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CAE-ED57-4281-8D85-8A01A0877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2603-611A-41AA-8A12-3660AD54FD66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42EB-F3F4-4F07-A6FE-0D9C10CB8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8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679A-AD2A-48B5-B126-18B0B627A092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A528-314E-4853-899F-E8FE36F7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C6CC-C48F-4B3A-B81A-A6B1C4DBC4F9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36BF-39CB-4846-98CB-48C97346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168A-516C-4A31-897E-B1F8EDA2C8B0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65BC-FE78-478C-9CFD-793A527E5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A757-7B2B-48E6-AA74-40475B3A785E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0B23-E948-402D-A879-EFEBB604E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09D5-5F07-4489-9D33-6E9A6246671C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0DA1-0D7F-4A66-92B8-2832DACB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4E7E7D9-D3DA-4D38-91A3-95A432CC1566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FE10B5-23C4-4D6B-84B2-2D245EEC3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67C5-1EAA-48C5-8A72-6B8DFDBFAF43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15B0-AF88-4CD9-9A6C-3FC049AB2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692703-A844-4A38-8D0F-32ECEA894232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6DEE6C-1106-49AC-9940-4F2A2545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6" r:id="rId2"/>
    <p:sldLayoutId id="2147483882" r:id="rId3"/>
    <p:sldLayoutId id="2147483877" r:id="rId4"/>
    <p:sldLayoutId id="2147483878" r:id="rId5"/>
    <p:sldLayoutId id="2147483879" r:id="rId6"/>
    <p:sldLayoutId id="2147483883" r:id="rId7"/>
    <p:sldLayoutId id="2147483884" r:id="rId8"/>
    <p:sldLayoutId id="2147483885" r:id="rId9"/>
    <p:sldLayoutId id="2147483880" r:id="rId10"/>
    <p:sldLayoutId id="214748388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8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6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6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Encryption:  Keeping Secrets a Secret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648199"/>
            <a:ext cx="7543800" cy="950913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US" sz="2000" dirty="0" smtClean="0"/>
              <a:t>UAH Tech Trek Outreach Teacher’s Camp</a:t>
            </a:r>
          </a:p>
          <a:p>
            <a:pPr eaLnBrk="1" fontAlgn="auto" hangingPunct="1">
              <a:defRPr/>
            </a:pPr>
            <a:r>
              <a:rPr lang="en-US" sz="2000" dirty="0" smtClean="0"/>
              <a:t>June 2018</a:t>
            </a:r>
            <a:endParaRPr lang="en-US" sz="2000" dirty="0" smtClean="0"/>
          </a:p>
          <a:p>
            <a:pPr eaLnBrk="1" fontAlgn="auto" hangingPunct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51250" y="304800"/>
            <a:ext cx="2108200" cy="3175503"/>
            <a:chOff x="3651250" y="304800"/>
            <a:chExt cx="2108200" cy="3175503"/>
          </a:xfrm>
        </p:grpSpPr>
        <p:pic>
          <p:nvPicPr>
            <p:cNvPr id="47114" name="Picture 10" descr="Image result for joker clip 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0" y="304800"/>
              <a:ext cx="2108200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81399" y="311097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Hacker</a:t>
              </a:r>
              <a:endParaRPr lang="en-US" dirty="0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8513" y="57912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Supergirl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48538" y="5781675"/>
            <a:ext cx="1160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Spidergirl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9100" y="2895600"/>
            <a:ext cx="1752600" cy="2790825"/>
            <a:chOff x="418326" y="2895600"/>
            <a:chExt cx="1753374" cy="2790825"/>
          </a:xfrm>
        </p:grpSpPr>
        <p:pic>
          <p:nvPicPr>
            <p:cNvPr id="15372" name="Picture 4" descr="Image result for girl image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163830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2011">
              <a:off x="418326" y="4290060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239000" y="2895600"/>
            <a:ext cx="1590675" cy="2789238"/>
            <a:chOff x="7239000" y="2895600"/>
            <a:chExt cx="1590224" cy="2788920"/>
          </a:xfrm>
        </p:grpSpPr>
        <p:pic>
          <p:nvPicPr>
            <p:cNvPr id="15370" name="Picture 6" descr="Related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895600"/>
              <a:ext cx="1379843" cy="278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3092">
              <a:off x="8068772" y="4262776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20" name="Picture 16" descr="Free Icons: New message Icon | Computers | Custom Icon Design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319588"/>
            <a:ext cx="5969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524000" y="304800"/>
            <a:ext cx="1752600" cy="1600200"/>
          </a:xfrm>
          <a:prstGeom prst="wedgeEllipseCallout">
            <a:avLst>
              <a:gd name="adj1" fmla="val 69546"/>
              <a:gd name="adj2" fmla="val 210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Wait! I can’t read this.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134099" y="457200"/>
            <a:ext cx="1795049" cy="1371600"/>
          </a:xfrm>
          <a:prstGeom prst="wedgeEllipseCallout">
            <a:avLst>
              <a:gd name="adj1" fmla="val -71710"/>
              <a:gd name="adj2" fmla="val 2083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Foiled Again!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5 0.01852 L 0.05225 0.01852 C 0.0559 0.01805 0.05954 0.01689 0.06319 0.01689 C 0.07065 0.01736 0.07812 0.01898 0.08541 0.0199 C 0.08854 0.02037 0.09149 0.02106 0.09444 0.02129 C 0.09809 0.02199 0.10173 0.02245 0.10555 0.02291 C 0.1092 0.02477 0.11284 0.02708 0.11666 0.0287 C 0.12309 0.03171 0.12673 0.03194 0.13333 0.03333 C 0.1427 0.03958 0.146 0.04352 0.15989 0.03611 C 0.16475 0.03356 0.16631 0.02453 0.171 0.02129 L 0.17552 0.01852 C 0.1769 0.01597 0.17881 0.01389 0.17986 0.01111 C 0.18559 -0.00348 0.18298 -0.00116 0.18663 -0.01412 C 0.18715 -0.01621 0.18802 -0.01806 0.18871 -0.02014 C 0.18923 -0.02246 0.1894 -0.025 0.18993 -0.02755 C 0.1901 -0.02894 0.19079 -0.03033 0.19097 -0.03195 C 0.19149 -0.03496 0.19166 -0.03773 0.19218 -0.04074 C 0.19131 -0.05209 0.19149 -0.06366 0.18993 -0.07477 C 0.18958 -0.07686 0.18749 -0.07778 0.18663 -0.0794 C 0.18576 -0.08056 0.18524 -0.08241 0.18437 -0.0838 C 0.18211 -0.08681 0.17638 -0.09236 0.17326 -0.09422 C 0.17187 -0.09491 0.17031 -0.09514 0.16874 -0.09561 C 0.1677 -0.09653 0.16649 -0.09746 0.16545 -0.09861 C 0.16388 -0.1 0.16284 -0.10232 0.16093 -0.10301 C 0.15746 -0.1044 0.15364 -0.10394 0.14982 -0.1044 L 0.13993 -0.10301 C 0.1368 -0.10023 0.13541 -0.09051 0.13437 -0.08519 C 0.13645 -0.06875 0.13315 -0.06945 0.14097 -0.06297 C 0.14236 -0.06181 0.14392 -0.06111 0.14548 -0.05996 C 0.1618 -0.06111 0.17812 -0.06111 0.19427 -0.06297 C 0.196 -0.0632 0.19722 -0.06505 0.19878 -0.06598 C 0.19982 -0.06667 0.20104 -0.0669 0.20208 -0.06736 C 0.21093 -0.0794 0.19861 -0.06343 0.21093 -0.07639 C 0.21423 -0.07963 0.21736 -0.08542 0.21979 -0.08959 C 0.22031 -0.09121 0.22048 -0.09283 0.221 -0.09422 C 0.22309 -0.09977 0.22482 -0.10255 0.2276 -0.10741 C 0.22795 -0.10903 0.22829 -0.11042 0.22881 -0.11181 C 0.2302 -0.1169 0.23315 -0.12662 0.23315 -0.12662 C 0.23715 -0.16042 0.23628 -0.14514 0.23437 -0.1963 C 0.2342 -0.19885 0.23333 -0.20648 0.23211 -0.20973 C 0.23072 -0.2132 0.22829 -0.21806 0.22656 -0.22153 C 0.22361 -0.22107 0.22031 -0.22199 0.2177 -0.21991 C 0.21579 -0.21852 0.2144 -0.21551 0.2144 -0.2125 C 0.21371 -0.20232 0.21388 -0.19167 0.21545 -0.18148 C 0.21579 -0.17917 0.21822 -0.17824 0.21979 -0.17709 C 0.22343 -0.17477 0.22708 -0.17199 0.2309 -0.17107 C 0.24027 -0.16898 0.23541 -0.17014 0.24548 -0.16806 L 0.29097 -0.16968 C 0.29288 -0.16968 0.29479 -0.16991 0.29652 -0.17107 C 0.29774 -0.17199 0.29756 -0.17454 0.29878 -0.17547 C 0.30104 -0.17755 0.30399 -0.17848 0.30642 -0.1801 C 0.30763 -0.18148 0.30868 -0.18311 0.30989 -0.18449 C 0.31197 -0.18658 0.31475 -0.1875 0.31649 -0.19028 C 0.31805 -0.19283 0.31927 -0.19561 0.321 -0.19769 C 0.32187 -0.19908 0.32326 -0.19954 0.3243 -0.2007 C 0.32586 -0.20301 0.32708 -0.20579 0.32864 -0.20811 C 0.32968 -0.20973 0.33107 -0.21088 0.33211 -0.2125 C 0.33298 -0.21436 0.33333 -0.21667 0.3342 -0.21852 C 0.33593 -0.22176 0.33784 -0.22454 0.33975 -0.22732 C 0.34305 -0.23195 0.34982 -0.24074 0.34982 -0.24074 C 0.3519 -0.2544 0.3493 -0.24236 0.35434 -0.25394 C 0.35486 -0.25533 0.35486 -0.25718 0.35538 -0.25857 C 0.3559 -0.26019 0.35677 -0.26135 0.35763 -0.26297 C 0.35798 -0.26482 0.35815 -0.2669 0.35868 -0.26875 C 0.35937 -0.27084 0.36041 -0.27269 0.36093 -0.27477 C 0.36145 -0.27709 0.36163 -0.27986 0.36197 -0.28218 C 0.36232 -0.2838 0.36284 -0.28519 0.36319 -0.28658 C 0.36354 -0.29005 0.36371 -0.29352 0.36423 -0.29699 C 0.36458 -0.29908 0.36527 -0.30093 0.36545 -0.30301 C 0.36597 -0.31482 0.36197 -0.32824 0.36649 -0.33843 C 0.36909 -0.34445 0.38211 -0.34005 0.38211 -0.34005 L 0.38211 -0.34005 " pathEditMode="relative" ptsTypes="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ming_Suspense-Maximilien_-106057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11 -0.34005 L 0.38211 -0.34005 C 0.38281 -0.33519 0.38281 -0.33009 0.3842 -0.32523 C 0.38472 -0.32361 0.3868 -0.32384 0.3875 -0.32245 C 0.38906 -0.31968 0.38958 -0.31644 0.39097 -0.31343 C 0.39896 -0.29514 0.39132 -0.31343 0.40086 -0.29722 C 0.40191 -0.29537 0.40225 -0.29306 0.40312 -0.2912 C 0.40416 -0.28912 0.40538 -0.28727 0.40642 -0.28542 C 0.40677 -0.2838 0.40694 -0.28218 0.40764 -0.28079 C 0.41007 -0.27593 0.41111 -0.27685 0.41423 -0.27338 C 0.41666 -0.27083 0.41788 -0.26759 0.42083 -0.26597 C 0.42274 -0.26528 0.42465 -0.26505 0.42639 -0.26458 C 0.42795 -0.26319 0.42934 -0.26134 0.4309 -0.26019 C 0.43194 -0.25949 0.43316 -0.25926 0.4342 -0.25857 C 0.4368 -0.25718 0.43941 -0.25556 0.44201 -0.25417 C 0.44548 -0.25255 0.45104 -0.25185 0.45416 -0.25116 C 0.45538 -0.25069 0.45642 -0.25046 0.45764 -0.24977 C 0.45902 -0.24884 0.46041 -0.24676 0.46198 -0.24676 C 0.46649 -0.24676 0.47083 -0.24884 0.47534 -0.24977 C 0.47639 -0.25232 0.47725 -0.25509 0.47864 -0.25718 C 0.47951 -0.25857 0.48107 -0.2588 0.48194 -0.26019 C 0.4835 -0.2625 0.48455 -0.26736 0.48541 -0.2706 C 0.4842 -0.27199 0.4835 -0.27477 0.48194 -0.275 C 0.46909 -0.27662 0.46493 -0.27685 0.45642 -0.2706 C 0.45521 -0.26968 0.45416 -0.26875 0.45312 -0.26759 C 0.45191 -0.2662 0.45086 -0.26458 0.44982 -0.26319 C 0.44948 -0.26157 0.4493 -0.25995 0.44861 -0.25857 C 0.4467 -0.25417 0.44357 -0.25023 0.44201 -0.24537 C 0.43923 -0.23634 0.44097 -0.24005 0.4375 -0.23357 C 0.43715 -0.23009 0.43698 -0.22662 0.43646 -0.22315 C 0.43628 -0.22153 0.43541 -0.22014 0.43541 -0.21875 C 0.43541 -0.20394 0.43559 -0.18889 0.43646 -0.17431 C 0.43663 -0.17153 0.43767 -0.16898 0.43871 -0.1669 C 0.45382 -0.13542 0.43854 -0.17222 0.45642 -0.14005 C 0.46215 -0.12986 0.45729 -0.13727 0.46753 -0.12824 C 0.47031 -0.12593 0.47257 -0.12315 0.47534 -0.12083 C 0.47673 -0.11968 0.4783 -0.11898 0.47986 -0.11782 C 0.48159 -0.11644 0.48333 -0.11482 0.48541 -0.11343 C 0.48646 -0.11273 0.4875 -0.1125 0.48871 -0.11204 C 0.49045 -0.11111 0.49236 -0.10995 0.49427 -0.10903 C 0.49757 -0.10741 0.50104 -0.10625 0.50416 -0.10463 C 0.51093 -0.10116 0.50781 -0.10255 0.51302 -0.10023 C 0.51979 -0.10069 0.52656 -0.10046 0.53316 -0.10162 C 0.53437 -0.10185 0.53524 -0.1037 0.53646 -0.10463 C 0.54323 -0.10972 0.53871 -0.10486 0.54427 -0.11204 C 0.54461 -0.11343 0.54479 -0.11505 0.54531 -0.11644 C 0.546 -0.11852 0.54757 -0.12014 0.54757 -0.12245 C 0.54757 -0.12801 0.54201 -0.12778 0.53975 -0.12824 C 0.53715 -0.12894 0.53455 -0.12917 0.53194 -0.12986 C 0.5283 -0.13056 0.52465 -0.13171 0.52083 -0.13264 C 0.51875 -0.13333 0.51649 -0.1338 0.51423 -0.13426 C 0.50868 -0.1338 0.50295 -0.13449 0.49757 -0.13264 C 0.49496 -0.13194 0.49097 -0.12685 0.49097 -0.12685 C 0.49045 -0.12523 0.49045 -0.12361 0.48975 -0.12245 C 0.48889 -0.1206 0.48715 -0.11991 0.48646 -0.11782 C 0.48559 -0.11574 0.48593 -0.11296 0.48541 -0.11042 C 0.48472 -0.10787 0.48385 -0.10556 0.48316 -0.10301 C 0.48264 -0.10162 0.48264 -0.1 0.48194 -0.09861 C 0.48107 -0.09653 0.47986 -0.09468 0.47864 -0.09282 C 0.475 -0.07778 0.48055 -0.10093 0.47639 -0.08241 C 0.47309 -0.06736 0.47517 -0.07963 0.47309 -0.06597 C 0.4743 -0.05278 0.47465 -0.03935 0.47639 -0.02616 C 0.47691 -0.02292 0.47899 -0.02037 0.47986 -0.01713 C 0.48142 -0.01088 0.48003 -0.01042 0.48194 -0.00532 C 0.48559 0.00417 0.48507 0.00046 0.48975 0.00949 C 0.50191 0.03264 0.48576 0.00463 0.49635 0.0213 C 0.49757 0.02315 0.49843 0.02546 0.49982 0.02731 C 0.50069 0.02847 0.50225 0.02893 0.50312 0.03032 C 0.51458 0.04722 0.50729 0.0419 0.52205 0.05833 C 0.52413 0.06088 0.52656 0.06319 0.52864 0.06574 C 0.53021 0.06759 0.53142 0.06991 0.53316 0.07176 C 0.53524 0.07384 0.53767 0.07546 0.53975 0.07755 C 0.54757 0.08518 0.54236 0.08264 0.54982 0.08495 C 0.56475 0.09931 0.54948 0.08634 0.57083 0.09838 C 0.57621 0.10139 0.5809 0.10671 0.58646 0.1088 C 0.59149 0.11065 0.59913 0.11389 0.60416 0.11458 C 0.60972 0.11551 0.61527 0.11574 0.62083 0.1162 C 0.62378 0.11713 0.62673 0.11921 0.62968 0.11921 C 0.66302 0.11921 0.66232 0.12315 0.6809 0.11181 C 0.68489 0.10926 0.68923 0.10625 0.69305 0.10278 C 0.69461 0.10139 0.69618 0.1 0.69757 0.09838 C 0.70086 0.09421 0.70382 0.08889 0.70746 0.08495 C 0.71076 0.08148 0.71458 0.0787 0.71753 0.07477 L 0.72413 0.06574 L 0.72743 0.06134 C 0.72777 0.0588 0.72795 0.05625 0.72864 0.05393 C 0.72968 0.05023 0.73159 0.04699 0.73298 0.04352 C 0.73663 0.03449 0.73732 0.0338 0.73854 0.02569 C 0.73906 0.02292 0.74062 0.01968 0.73975 0.0169 C 0.73906 0.01505 0.7368 0.0169 0.73524 0.0169 L 0.73524 0.0169 " pathEditMode="relative" ptsTypes="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_dun_dun-Delsym-71975529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313" y="914400"/>
            <a:ext cx="551021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j-lt"/>
                <a:cs typeface="+mn-cs"/>
              </a:rPr>
              <a:t>What is Encryption?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" y="1905000"/>
            <a:ext cx="8153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 message in its original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form (plaintext)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is encrypted into an unintelligible form called 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ciphertext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by a set of procedures known as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encryption</a:t>
            </a:r>
          </a:p>
          <a:p>
            <a:pPr algn="just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Encryption requires a cipher and a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14400"/>
            <a:ext cx="4451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cs typeface="+mn-cs"/>
              </a:rPr>
              <a:t>Cipher and Key</a:t>
            </a:r>
            <a:endParaRPr lang="en-US" sz="4400" dirty="0">
              <a:latin typeface="+mj-lt"/>
              <a:cs typeface="+mn-cs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" y="1905000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cipher is a set of rules you are using to encode the message</a:t>
            </a:r>
          </a:p>
          <a:p>
            <a:pPr algn="just"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key tells you how to arrange those rules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43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Caesar Cipher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2108200" cy="6286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62BBCE9-A132-497B-A491-724CC5AE857E}" type="slidenum">
              <a:rPr lang="en-US">
                <a:solidFill>
                  <a:srgbClr val="045C75"/>
                </a:solidFill>
              </a:rPr>
              <a:pPr eaLnBrk="1" hangingPunct="1">
                <a:defRPr/>
              </a:pPr>
              <a:t>13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838200" y="2057401"/>
            <a:ext cx="800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Calibri" panose="020F0502020204030204" pitchFamily="34" charset="0"/>
              </a:rPr>
              <a:t>Julius Caesar </a:t>
            </a:r>
            <a:r>
              <a:rPr lang="en-US" sz="2800" dirty="0" smtClean="0">
                <a:latin typeface="Calibri" panose="020F0502020204030204" pitchFamily="34" charset="0"/>
              </a:rPr>
              <a:t>(100 BC) used encryption to keep his messages safe.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Cipher:  shifting the letters of the alphabet by a certain number.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Key:  number of letters shifted for a particular message.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999" y="1846263"/>
            <a:ext cx="7604125" cy="475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Caesar Cipher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2325" y="1846264"/>
            <a:ext cx="7543800" cy="426632"/>
          </a:xfrm>
        </p:spPr>
        <p:txBody>
          <a:bodyPr/>
          <a:lstStyle/>
          <a:p>
            <a:r>
              <a:rPr lang="en-US" sz="2800" dirty="0" smtClean="0"/>
              <a:t>Cipher:  Shift the alphabet    Key:  4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1000" y="2568853"/>
            <a:ext cx="8589325" cy="1183507"/>
            <a:chOff x="381000" y="2568853"/>
            <a:chExt cx="8589325" cy="1183507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3075252"/>
              <a:ext cx="843692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spc="2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ABCDEFGHIJKLMNOPQRSTUVWXYZ</a:t>
              </a:r>
              <a:endParaRPr lang="en-US" sz="3800" spc="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2568853"/>
              <a:ext cx="185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+mn-lt"/>
                </a:rPr>
                <a:t>Plaintext letters</a:t>
              </a:r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33400" y="2896652"/>
              <a:ext cx="152400" cy="28946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3400" y="3660027"/>
            <a:ext cx="84369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spc="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WXYZ</a:t>
            </a:r>
            <a:r>
              <a:rPr lang="en-US" sz="3800" spc="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ABCDEFGHIJKLMNOPQRSTUV</a:t>
            </a:r>
            <a:endParaRPr lang="en-US" sz="3800" spc="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05600" y="4226268"/>
            <a:ext cx="2402273" cy="436469"/>
            <a:chOff x="6705600" y="4226268"/>
            <a:chExt cx="2402273" cy="436469"/>
          </a:xfrm>
        </p:grpSpPr>
        <p:sp>
          <p:nvSpPr>
            <p:cNvPr id="13" name="TextBox 12"/>
            <p:cNvSpPr txBox="1"/>
            <p:nvPr/>
          </p:nvSpPr>
          <p:spPr>
            <a:xfrm>
              <a:off x="7025252" y="4293405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  <a:latin typeface="+mn-lt"/>
                </a:rPr>
                <a:t>Ciphertext</a:t>
              </a:r>
              <a:r>
                <a:rPr lang="en-US" dirty="0" smtClean="0">
                  <a:solidFill>
                    <a:srgbClr val="00B050"/>
                  </a:solidFill>
                  <a:latin typeface="+mn-lt"/>
                </a:rPr>
                <a:t> letters</a:t>
              </a:r>
              <a:endParaRPr lang="en-US" dirty="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 flipV="1">
              <a:off x="6705600" y="4226268"/>
              <a:ext cx="319652" cy="25180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155054" y="5453390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GIRLS ROCK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4654" y="5453390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solidFill>
                  <a:srgbClr val="00B050"/>
                </a:solidFill>
                <a:effectLst/>
              </a:rPr>
              <a:t>CENHO NKYG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3553467" y="5715000"/>
            <a:ext cx="20211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" y="3650760"/>
            <a:ext cx="14542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spc="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WXYZ</a:t>
            </a:r>
            <a:endParaRPr lang="en-US" sz="3800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85800" y="3998581"/>
            <a:ext cx="11992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4600" y="3026648"/>
            <a:ext cx="304800" cy="1392951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6200000">
            <a:off x="2905768" y="3471108"/>
            <a:ext cx="1295400" cy="4343399"/>
          </a:xfrm>
          <a:prstGeom prst="arc">
            <a:avLst>
              <a:gd name="adj1" fmla="val 16324722"/>
              <a:gd name="adj2" fmla="val 5334713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266" grpId="0"/>
      <p:bldP spid="8" grpId="0" build="p"/>
      <p:bldP spid="11" grpId="0"/>
      <p:bldP spid="12" grpId="0"/>
      <p:bldP spid="15" grpId="0"/>
      <p:bldP spid="19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743200"/>
            <a:ext cx="9144000" cy="356552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MAKE YOUR OWN</a:t>
            </a:r>
            <a:br>
              <a:rPr lang="en-US" sz="4800" dirty="0" smtClean="0"/>
            </a:br>
            <a:r>
              <a:rPr lang="en-US" sz="4800" dirty="0" smtClean="0"/>
              <a:t>CAESAR CIPHER</a:t>
            </a:r>
            <a:endParaRPr lang="en-US" sz="4800" dirty="0"/>
          </a:p>
        </p:txBody>
      </p:sp>
      <p:pic>
        <p:nvPicPr>
          <p:cNvPr id="30722" name="Picture 2" descr="Image result for caesar cip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11667" r="24595" b="6666"/>
          <a:stretch/>
        </p:blipFill>
        <p:spPr bwMode="auto">
          <a:xfrm>
            <a:off x="2743199" y="1219200"/>
            <a:ext cx="365760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988392" y="2480890"/>
            <a:ext cx="3264884" cy="3273756"/>
            <a:chOff x="6043887" y="783166"/>
            <a:chExt cx="4353178" cy="4365008"/>
          </a:xfrm>
        </p:grpSpPr>
        <p:grpSp>
          <p:nvGrpSpPr>
            <p:cNvPr id="42" name="Group 41"/>
            <p:cNvGrpSpPr/>
            <p:nvPr/>
          </p:nvGrpSpPr>
          <p:grpSpPr>
            <a:xfrm>
              <a:off x="6043887" y="783166"/>
              <a:ext cx="4353178" cy="4365008"/>
              <a:chOff x="6043887" y="783166"/>
              <a:chExt cx="4353178" cy="436500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053665" y="783166"/>
                <a:ext cx="4343400" cy="43434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043887" y="792553"/>
                <a:ext cx="4349104" cy="4355621"/>
                <a:chOff x="8678330" y="1697566"/>
                <a:chExt cx="4349104" cy="4355621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rot="912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8280000">
                  <a:off x="10850030" y="1709787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744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6600000">
                  <a:off x="10855734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760000">
                  <a:off x="10850030" y="1723703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498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414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330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246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78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4560000">
                  <a:off x="8682565" y="3869266"/>
                  <a:ext cx="4343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Oval 44"/>
            <p:cNvSpPr/>
            <p:nvPr/>
          </p:nvSpPr>
          <p:spPr>
            <a:xfrm>
              <a:off x="6505976" y="1251170"/>
              <a:ext cx="3429000" cy="3429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174756" y="29199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464382" y="2935454"/>
            <a:ext cx="2571750" cy="2571750"/>
            <a:chOff x="942101" y="1514417"/>
            <a:chExt cx="3429000" cy="3429000"/>
          </a:xfrm>
        </p:grpSpPr>
        <p:sp>
          <p:nvSpPr>
            <p:cNvPr id="64" name="Oval 63"/>
            <p:cNvSpPr/>
            <p:nvPr/>
          </p:nvSpPr>
          <p:spPr>
            <a:xfrm>
              <a:off x="942101" y="1514417"/>
              <a:ext cx="3429000" cy="3429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942101" y="1514417"/>
              <a:ext cx="3429000" cy="3429000"/>
              <a:chOff x="1098160" y="903969"/>
              <a:chExt cx="4349104" cy="435562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912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8280000">
                <a:off x="3269860" y="916190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744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6600000">
                <a:off x="3275564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760000">
                <a:off x="3269860" y="930106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498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414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330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246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78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4560000">
                <a:off x="1102395" y="3075669"/>
                <a:ext cx="4343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3229029" y="303136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1399301" y="1971617"/>
              <a:ext cx="2514600" cy="2514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610881" y="3183197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072"/>
            <a:ext cx="7543800" cy="1449387"/>
          </a:xfrm>
        </p:spPr>
        <p:txBody>
          <a:bodyPr/>
          <a:lstStyle/>
          <a:p>
            <a:r>
              <a:rPr lang="en-US" dirty="0" smtClean="0"/>
              <a:t>Cut out the circles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836090" y="2424340"/>
            <a:ext cx="3264884" cy="3273756"/>
            <a:chOff x="6043887" y="783166"/>
            <a:chExt cx="4353178" cy="4365008"/>
          </a:xfrm>
        </p:grpSpPr>
        <p:grpSp>
          <p:nvGrpSpPr>
            <p:cNvPr id="42" name="Group 41"/>
            <p:cNvGrpSpPr/>
            <p:nvPr/>
          </p:nvGrpSpPr>
          <p:grpSpPr>
            <a:xfrm>
              <a:off x="6043887" y="783166"/>
              <a:ext cx="4353178" cy="4365008"/>
              <a:chOff x="6043887" y="783166"/>
              <a:chExt cx="4353178" cy="436500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053665" y="783166"/>
                <a:ext cx="4343400" cy="43434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043887" y="792553"/>
                <a:ext cx="4349104" cy="4355621"/>
                <a:chOff x="8678330" y="1697566"/>
                <a:chExt cx="4349104" cy="4355621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rot="912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8280000">
                  <a:off x="10850030" y="1709787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744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6600000">
                  <a:off x="10855734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760000">
                  <a:off x="10850030" y="1723703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498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4140000">
                  <a:off x="10850030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330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246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78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"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0854265" y="169756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4560000">
                  <a:off x="8682565" y="3869266"/>
                  <a:ext cx="4343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Oval 44"/>
            <p:cNvSpPr/>
            <p:nvPr/>
          </p:nvSpPr>
          <p:spPr>
            <a:xfrm>
              <a:off x="6505976" y="1251170"/>
              <a:ext cx="3429000" cy="3429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174756" y="29199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464382" y="2935454"/>
            <a:ext cx="2571750" cy="2571750"/>
            <a:chOff x="942101" y="1514417"/>
            <a:chExt cx="3429000" cy="3429000"/>
          </a:xfrm>
        </p:grpSpPr>
        <p:sp>
          <p:nvSpPr>
            <p:cNvPr id="64" name="Oval 63"/>
            <p:cNvSpPr/>
            <p:nvPr/>
          </p:nvSpPr>
          <p:spPr>
            <a:xfrm>
              <a:off x="942101" y="1514417"/>
              <a:ext cx="3429000" cy="3429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942101" y="1514417"/>
              <a:ext cx="3429000" cy="3429000"/>
              <a:chOff x="1098160" y="903969"/>
              <a:chExt cx="4349104" cy="435562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912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8280000">
                <a:off x="3269860" y="916190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744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6600000">
                <a:off x="3275564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760000">
                <a:off x="3269860" y="930106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498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4140000">
                <a:off x="3269860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330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246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78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"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274095" y="903969"/>
                <a:ext cx="0" cy="4343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4560000">
                <a:off x="1102395" y="3075669"/>
                <a:ext cx="4343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3229029" y="303136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1399301" y="1971617"/>
              <a:ext cx="2514600" cy="2514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610881" y="3183197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072"/>
            <a:ext cx="7543800" cy="14493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Write the alphabet on the circles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72395" y="186497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One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48288" y="1864979"/>
            <a:ext cx="121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Two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858504">
            <a:off x="1114549" y="2608905"/>
            <a:ext cx="2735740" cy="2898299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2800" b="1" spc="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B C D E F G H I J K L M N O P Q R S T U</a:t>
            </a:r>
            <a:r>
              <a:rPr lang="en-US" b="1" spc="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spc="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 W X Y   </a:t>
            </a:r>
            <a:endParaRPr lang="en-US" sz="2400" b="1" spc="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22892">
            <a:off x="1479743" y="270800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3858504">
            <a:off x="5636485" y="3104017"/>
            <a:ext cx="2199995" cy="2223411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2800" b="1" spc="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B C D E F G H I J K L M N O P Q R S T U</a:t>
            </a:r>
            <a:r>
              <a:rPr lang="en-US" b="1" spc="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spc="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 W X Y   </a:t>
            </a:r>
            <a:endParaRPr lang="en-US" sz="2400" b="1" spc="200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9460603">
            <a:off x="5932795" y="3101937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" grpId="0" build="p"/>
      <p:bldP spid="6" grpId="0"/>
      <p:bldP spid="5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072"/>
            <a:ext cx="7696200" cy="7462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Align the circles at the center dots.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21863" y="2220598"/>
            <a:ext cx="3264884" cy="3273756"/>
            <a:chOff x="836090" y="2424340"/>
            <a:chExt cx="3264884" cy="3273756"/>
          </a:xfrm>
        </p:grpSpPr>
        <p:grpSp>
          <p:nvGrpSpPr>
            <p:cNvPr id="47" name="Group 46"/>
            <p:cNvGrpSpPr/>
            <p:nvPr/>
          </p:nvGrpSpPr>
          <p:grpSpPr>
            <a:xfrm>
              <a:off x="836090" y="2424340"/>
              <a:ext cx="3264884" cy="3273756"/>
              <a:chOff x="6043887" y="783166"/>
              <a:chExt cx="4353178" cy="43650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043887" y="783166"/>
                <a:ext cx="4353178" cy="4365008"/>
                <a:chOff x="6043887" y="783166"/>
                <a:chExt cx="4353178" cy="4365008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053665" y="783166"/>
                  <a:ext cx="4343400" cy="434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6043887" y="792553"/>
                  <a:ext cx="4349104" cy="4355621"/>
                  <a:chOff x="8678330" y="1697566"/>
                  <a:chExt cx="4349104" cy="4355621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 rot="9120000">
                    <a:off x="10850030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 rot="8280000">
                    <a:off x="10850030" y="1709787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rot="7440000">
                    <a:off x="10850030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 rot="6600000">
                    <a:off x="10855734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rot="5760000">
                    <a:off x="10850030" y="1723703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 rot="4980000">
                    <a:off x="10850030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rot="4140000">
                    <a:off x="10850030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rot="3300000">
                    <a:off x="10854265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rot="2460000">
                    <a:off x="10854265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rot="780000">
                    <a:off x="10854265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rot="1620000">
                    <a:off x="10854265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10854265" y="169756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4560000">
                    <a:off x="8682565" y="3869266"/>
                    <a:ext cx="43434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5" name="Oval 44"/>
              <p:cNvSpPr/>
              <p:nvPr/>
            </p:nvSpPr>
            <p:spPr>
              <a:xfrm>
                <a:off x="6505976" y="1251170"/>
                <a:ext cx="3429000" cy="3429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174756" y="29199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3858504">
              <a:off x="1114549" y="2608905"/>
              <a:ext cx="2735740" cy="2898299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r>
                <a:rPr lang="en-US" sz="2800" b="1" spc="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 B C D E F G H I J K L M N O P Q R S T U</a:t>
              </a:r>
              <a:r>
                <a:rPr lang="en-US" b="1" spc="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1" spc="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 W X Y   </a:t>
              </a:r>
              <a:endParaRPr lang="en-US" sz="24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522892">
              <a:off x="1479743" y="2708003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2563498"/>
            <a:ext cx="2571750" cy="2571750"/>
            <a:chOff x="5464382" y="2935454"/>
            <a:chExt cx="2571750" cy="2571750"/>
          </a:xfrm>
        </p:grpSpPr>
        <p:grpSp>
          <p:nvGrpSpPr>
            <p:cNvPr id="69" name="Group 68"/>
            <p:cNvGrpSpPr/>
            <p:nvPr/>
          </p:nvGrpSpPr>
          <p:grpSpPr>
            <a:xfrm>
              <a:off x="5464382" y="2935454"/>
              <a:ext cx="2571750" cy="2571750"/>
              <a:chOff x="942101" y="1514417"/>
              <a:chExt cx="3429000" cy="34290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942101" y="1514417"/>
                <a:ext cx="3429000" cy="34290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42101" y="1514417"/>
                <a:ext cx="3429000" cy="3429000"/>
                <a:chOff x="1098160" y="903969"/>
                <a:chExt cx="4349104" cy="4355621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rot="9120000">
                  <a:off x="3269860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8280000">
                  <a:off x="3269860" y="916190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7440000">
                  <a:off x="3269860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6600000">
                  <a:off x="3275564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760000">
                  <a:off x="3269860" y="930106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4980000">
                  <a:off x="3269860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4140000">
                  <a:off x="3269860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3300000">
                  <a:off x="3274095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2460000">
                  <a:off x="3274095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780000">
                  <a:off x="3274095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">
                  <a:off x="3274095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274095" y="903969"/>
                  <a:ext cx="0" cy="4343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4560000">
                  <a:off x="1102395" y="3075669"/>
                  <a:ext cx="4343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3229029" y="3031366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>
                <a:off x="1399301" y="1971617"/>
                <a:ext cx="2514600" cy="25146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610881" y="3183197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 rot="3858504">
              <a:off x="5636485" y="3104017"/>
              <a:ext cx="2199995" cy="2223411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r>
                <a:rPr lang="en-US" sz="2800" b="1" spc="200" dirty="0" smtClean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 B C D E F G H I J K L M N O P Q R S T U</a:t>
              </a:r>
              <a:r>
                <a:rPr lang="en-US" b="1" spc="200" dirty="0" smtClean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1" spc="200" dirty="0" smtClean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 W X Y   </a:t>
              </a:r>
              <a:endParaRPr lang="en-US" sz="2400" b="1" spc="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9460603">
              <a:off x="5932795" y="3101937"/>
              <a:ext cx="348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200" dirty="0" smtClean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4453892" y="3762080"/>
            <a:ext cx="228600" cy="2230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838200" y="928762"/>
            <a:ext cx="7696200" cy="746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3600" dirty="0" smtClean="0"/>
              <a:t>Turn the inner wheel.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90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2.59259E-6 L -0.0007 -2.59259E-6 C -0.00747 0.00047 -0.01407 0.0007 -0.02083 0.00139 C -0.02188 0.00162 -0.02292 0.00255 -0.02414 0.00301 C -0.02553 0.00347 -0.02709 0.00394 -0.02848 0.0044 C -0.03664 0.01158 -0.02639 0.00278 -0.03629 0.01042 C -0.0375 0.01111 -0.03855 0.01227 -0.03959 0.0132 C -0.04046 0.01482 -0.04132 0.01621 -0.04185 0.01783 C -0.04532 0.02801 -0.04306 0.02385 -0.04514 0.03264 C -0.04914 0.04792 -0.04566 0.03357 -0.04966 0.04445 C -0.05053 0.04676 -0.05105 0.04954 -0.05191 0.05185 C -0.05296 0.05463 -0.05556 0.05903 -0.05747 0.06065 C -0.05834 0.06158 -0.05973 0.06181 -0.06077 0.06227 C -0.06181 0.06366 -0.06268 0.06597 -0.06407 0.06667 C -0.0665 0.06806 -0.06928 0.0676 -0.07187 0.06829 C -0.07343 0.06852 -0.07482 0.06922 -0.07638 0.06968 C -0.08525 0.06922 -0.0941 0.06898 -0.10296 0.06829 C -0.10417 0.06806 -0.10539 0.0676 -0.10625 0.06667 C -0.1073 0.06551 -0.10764 0.06343 -0.10851 0.06227 C -0.1099 0.06042 -0.11164 0.05949 -0.11303 0.05787 C -0.11424 0.05602 -0.11528 0.05394 -0.11632 0.05185 C -0.11667 0.05047 -0.11685 0.04885 -0.11737 0.04746 C -0.11841 0.04537 -0.11997 0.04375 -0.12084 0.04144 C -0.12171 0.03866 -0.12205 0.02709 -0.12414 0.02523 L -0.12744 0.02222 C -0.12813 0.0206 -0.12882 0.01922 -0.12969 0.01783 C -0.1316 0.01459 -0.13646 0.00926 -0.13855 0.00741 C -0.14167 0.00486 -0.14497 0.00278 -0.14862 0.00139 C -0.15 0.00093 -0.15157 0.00047 -0.15296 -2.59259E-6 C -0.16407 -0.0044 -0.14688 0.00162 -0.16077 -0.00301 L -0.17414 -0.00162 C -0.17709 0.00023 -0.18282 0.00926 -0.18525 0.01482 C -0.18612 0.01667 -0.18681 0.01875 -0.1875 0.0206 C -0.18872 0.025 -0.1908 0.03403 -0.1908 0.03403 C -0.19115 0.04144 -0.19132 0.04885 -0.19185 0.05625 C -0.19202 0.05787 -0.19271 0.05926 -0.19306 0.06065 C -0.19341 0.06273 -0.19375 0.06482 -0.1941 0.06667 C -0.19445 0.06829 -0.19462 0.06991 -0.19514 0.07107 C -0.19723 0.07523 -0.20261 0.07917 -0.20521 0.08148 C -0.20747 0.08357 -0.20921 0.08704 -0.21181 0.0875 L -0.22084 0.08889 C -0.22796 0.09213 -0.22778 0.0926 -0.23959 0.08889 C -0.24115 0.08843 -0.24167 0.08565 -0.24306 0.08449 C -0.24428 0.0831 -0.24601 0.08241 -0.2474 0.08148 C -0.24862 0.07963 -0.24948 0.07755 -0.2507 0.0757 C -0.25174 0.07408 -0.25313 0.07269 -0.25417 0.07107 C -0.2573 0.06597 -0.25591 0.06621 -0.25851 0.05926 C -0.25921 0.05764 -0.26025 0.05648 -0.26077 0.05486 C -0.26164 0.05255 -0.26216 0.05 -0.26303 0.04746 C -0.26337 0.03797 -0.26355 0.02871 -0.26407 0.01922 C -0.26424 0.01783 -0.2658 0.01065 -0.26632 0.0088 C -0.26928 0.00023 -0.26945 -0.00231 -0.27414 -0.0074 C -0.27518 -0.00856 -0.27622 -0.00972 -0.27744 -0.01041 C -0.27848 -0.01111 -0.27969 -0.01134 -0.28073 -0.0118 C -0.2849 -0.01134 -0.28889 -0.01157 -0.29306 -0.01041 C -0.29671 -0.00926 -0.29619 -0.00602 -0.29862 -0.00301 C -0.29948 -0.00185 -0.3007 -0.00115 -0.30191 -2.59259E-6 L -0.30625 0.0088 L -0.30851 0.0132 C -0.30938 0.01783 -0.30938 0.02037 -0.31181 0.02361 C -0.31285 0.025 -0.31407 0.0257 -0.31528 0.02662 C -0.31928 0.02616 -0.32344 0.02593 -0.32744 0.02523 C -0.33073 0.02454 -0.33195 0.02269 -0.33403 0.01922 C -0.3349 0.01783 -0.33542 0.01621 -0.33629 0.01482 C -0.33733 0.0132 -0.33855 0.01181 -0.33959 0.01042 C -0.33976 0.00949 -0.34115 0.00116 -0.34185 -2.59259E-6 C -0.34202 -0.00046 -0.34254 -2.59259E-6 -0.34289 -2.59259E-6 L -0.34289 -2.59259E-6 " pathEditMode="relative" ptsTypes="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43000" y="2133600"/>
            <a:ext cx="3264884" cy="3273756"/>
            <a:chOff x="2921863" y="2220598"/>
            <a:chExt cx="3264884" cy="3273756"/>
          </a:xfrm>
        </p:grpSpPr>
        <p:grpSp>
          <p:nvGrpSpPr>
            <p:cNvPr id="20" name="Group 19"/>
            <p:cNvGrpSpPr/>
            <p:nvPr/>
          </p:nvGrpSpPr>
          <p:grpSpPr>
            <a:xfrm>
              <a:off x="2921863" y="2220598"/>
              <a:ext cx="3264884" cy="3273756"/>
              <a:chOff x="836090" y="2424340"/>
              <a:chExt cx="3264884" cy="327375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836090" y="2424340"/>
                <a:ext cx="3264884" cy="3273756"/>
                <a:chOff x="6043887" y="783166"/>
                <a:chExt cx="4353178" cy="4365008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6043887" y="783166"/>
                  <a:ext cx="4353178" cy="4365008"/>
                  <a:chOff x="6043887" y="783166"/>
                  <a:chExt cx="4353178" cy="4365008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6053665" y="783166"/>
                    <a:ext cx="4343400" cy="434340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43887" y="792553"/>
                    <a:ext cx="4349104" cy="4355621"/>
                    <a:chOff x="8678330" y="1697566"/>
                    <a:chExt cx="4349104" cy="4355621"/>
                  </a:xfrm>
                </p:grpSpPr>
                <p:cxnSp>
                  <p:nvCxnSpPr>
                    <p:cNvPr id="7" name="Straight Connector 6"/>
                    <p:cNvCxnSpPr/>
                    <p:nvPr/>
                  </p:nvCxnSpPr>
                  <p:spPr>
                    <a:xfrm rot="9120000">
                      <a:off x="10850030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Straight Connector 7"/>
                    <p:cNvCxnSpPr/>
                    <p:nvPr/>
                  </p:nvCxnSpPr>
                  <p:spPr>
                    <a:xfrm rot="8280000">
                      <a:off x="10850030" y="1709787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rot="7440000">
                      <a:off x="10850030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rot="6600000">
                      <a:off x="10855734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Connector 10"/>
                    <p:cNvCxnSpPr/>
                    <p:nvPr/>
                  </p:nvCxnSpPr>
                  <p:spPr>
                    <a:xfrm rot="5760000">
                      <a:off x="10850030" y="1723703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rot="4980000">
                      <a:off x="10850030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rot="4140000">
                      <a:off x="10850030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 rot="3300000">
                      <a:off x="10854265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rot="2460000">
                      <a:off x="10854265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rot="780000">
                      <a:off x="10854265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rot="1620000">
                      <a:off x="10854265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>
                      <a:off x="10854265" y="1697566"/>
                      <a:ext cx="0" cy="4343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rot="4560000">
                      <a:off x="8682565" y="3869266"/>
                      <a:ext cx="4343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5" name="Oval 44"/>
                <p:cNvSpPr/>
                <p:nvPr/>
              </p:nvSpPr>
              <p:spPr>
                <a:xfrm>
                  <a:off x="6505976" y="1251170"/>
                  <a:ext cx="3429000" cy="3429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8174756" y="291995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 rot="3858504">
                <a:off x="1114549" y="2608905"/>
                <a:ext cx="2735740" cy="28982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ircle">
                  <a:avLst/>
                </a:prstTxWarp>
                <a:spAutoFit/>
              </a:bodyPr>
              <a:lstStyle/>
              <a:p>
                <a:r>
                  <a:rPr lang="en-US" sz="2800" b="1" spc="2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 B C D E F G H I J K L M N O P Q R S T U</a:t>
                </a:r>
                <a:r>
                  <a:rPr lang="en-US" b="1" spc="2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spc="2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 W X Y   </a:t>
                </a:r>
                <a:endParaRPr lang="en-US" sz="2400" b="1" spc="2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9522892">
                <a:off x="1479743" y="2708003"/>
                <a:ext cx="338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endPara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5820000">
              <a:off x="3268430" y="2571601"/>
              <a:ext cx="2571750" cy="2571750"/>
              <a:chOff x="5464382" y="2935454"/>
              <a:chExt cx="2571750" cy="257175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5464382" y="2935454"/>
                <a:ext cx="2571750" cy="2571750"/>
                <a:chOff x="942101" y="1514417"/>
                <a:chExt cx="3429000" cy="34290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942101" y="1514417"/>
                  <a:ext cx="3429000" cy="34290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942101" y="1514417"/>
                  <a:ext cx="3429000" cy="3429000"/>
                  <a:chOff x="1098160" y="903969"/>
                  <a:chExt cx="4349104" cy="4355621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rot="9120000">
                    <a:off x="3269860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8280000">
                    <a:off x="3269860" y="916190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7440000">
                    <a:off x="3269860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6600000">
                    <a:off x="3275564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760000">
                    <a:off x="3269860" y="930106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4980000">
                    <a:off x="3269860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4140000">
                    <a:off x="3269860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3300000">
                    <a:off x="3274095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2460000">
                    <a:off x="3274095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780000">
                    <a:off x="3274095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">
                    <a:off x="3274095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3274095" y="903969"/>
                    <a:ext cx="0" cy="43434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4560000">
                    <a:off x="1102395" y="3075669"/>
                    <a:ext cx="43434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Oval 64"/>
                  <p:cNvSpPr/>
                  <p:nvPr/>
                </p:nvSpPr>
                <p:spPr>
                  <a:xfrm>
                    <a:off x="3229029" y="3031366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Oval 66"/>
                <p:cNvSpPr/>
                <p:nvPr/>
              </p:nvSpPr>
              <p:spPr>
                <a:xfrm>
                  <a:off x="1399301" y="1971617"/>
                  <a:ext cx="2514600" cy="25146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610881" y="3183197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 rot="3858504">
                <a:off x="5636485" y="3104017"/>
                <a:ext cx="2199995" cy="222341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ircle">
                  <a:avLst/>
                </a:prstTxWarp>
                <a:spAutoFit/>
              </a:bodyPr>
              <a:lstStyle/>
              <a:p>
                <a:r>
                  <a:rPr lang="en-US" sz="2800" b="1" spc="200" dirty="0" smtClean="0">
                    <a:solidFill>
                      <a:schemeClr val="accent5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 B C D E F G H I J K L M N O P Q R S T U</a:t>
                </a:r>
                <a:r>
                  <a:rPr lang="en-US" b="1" spc="200" dirty="0" smtClean="0">
                    <a:solidFill>
                      <a:schemeClr val="accent5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spc="200" dirty="0" smtClean="0">
                    <a:solidFill>
                      <a:schemeClr val="accent5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 W X Y   </a:t>
                </a:r>
                <a:endParaRPr lang="en-US" sz="2400" b="1" spc="200" dirty="0">
                  <a:solidFill>
                    <a:schemeClr val="accent5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9460603">
                <a:off x="5932795" y="3101937"/>
                <a:ext cx="348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spc="200" dirty="0" smtClean="0">
                    <a:solidFill>
                      <a:schemeClr val="accent5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4453892" y="3742149"/>
              <a:ext cx="228600" cy="22303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Encrypt!!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Cipher:  Rotate the alphabet clockwise</a:t>
            </a:r>
          </a:p>
          <a:p>
            <a:r>
              <a:rPr lang="en-US" dirty="0" smtClean="0"/>
              <a:t>Key:  7</a:t>
            </a:r>
          </a:p>
          <a:p>
            <a:endParaRPr lang="en-US" dirty="0"/>
          </a:p>
          <a:p>
            <a:r>
              <a:rPr lang="en-US" dirty="0" smtClean="0">
                <a:latin typeface="Bell MT" panose="02020503060305020303" pitchFamily="18" charset="0"/>
              </a:rPr>
              <a:t>APPLE becomes TIIEX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28" name="Curved Down Arrow 27"/>
          <p:cNvSpPr/>
          <p:nvPr/>
        </p:nvSpPr>
        <p:spPr>
          <a:xfrm>
            <a:off x="1232662" y="1854368"/>
            <a:ext cx="3257550" cy="8538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build="p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things you want to keep secret?</a:t>
            </a:r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4800" y="1884363"/>
            <a:ext cx="2379663" cy="2398712"/>
            <a:chOff x="633303" y="1806575"/>
            <a:chExt cx="2379062" cy="2398688"/>
          </a:xfrm>
        </p:grpSpPr>
        <p:pic>
          <p:nvPicPr>
            <p:cNvPr id="10253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1" t="10001" r="57190" b="60001"/>
            <a:stretch>
              <a:fillRect/>
            </a:stretch>
          </p:blipFill>
          <p:spPr bwMode="auto">
            <a:xfrm rot="-632961">
              <a:off x="633303" y="1806575"/>
              <a:ext cx="14478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51575">
              <a:off x="1641111" y="3189273"/>
              <a:ext cx="1371254" cy="101599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Arial Narrow" panose="020B0606020202030204" pitchFamily="34" charset="0"/>
                </a:rPr>
                <a:t>Personally Identifiable Information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105400" y="1814513"/>
            <a:ext cx="2349500" cy="2243137"/>
            <a:chOff x="4595832" y="1965085"/>
            <a:chExt cx="2349960" cy="2243069"/>
          </a:xfrm>
        </p:grpSpPr>
        <p:pic>
          <p:nvPicPr>
            <p:cNvPr id="1025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0" t="10001" r="15491" b="60001"/>
            <a:stretch>
              <a:fillRect/>
            </a:stretch>
          </p:blipFill>
          <p:spPr bwMode="auto">
            <a:xfrm>
              <a:off x="4595832" y="2150754"/>
              <a:ext cx="14478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251575">
              <a:off x="5573923" y="1965085"/>
              <a:ext cx="1371869" cy="7080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Arial Narrow" panose="020B0606020202030204" pitchFamily="34" charset="0"/>
                </a:rPr>
                <a:t>Financial</a:t>
              </a:r>
            </a:p>
            <a:p>
              <a:pPr algn="ctr">
                <a:defRPr/>
              </a:pPr>
              <a:r>
                <a:rPr lang="en-US" sz="2000" dirty="0">
                  <a:latin typeface="Arial Narrow" panose="020B0606020202030204" pitchFamily="34" charset="0"/>
                </a:rPr>
                <a:t>Information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23875" y="4038600"/>
            <a:ext cx="3806825" cy="2057400"/>
            <a:chOff x="524635" y="4038454"/>
            <a:chExt cx="3806175" cy="2057400"/>
          </a:xfrm>
        </p:grpSpPr>
        <p:pic>
          <p:nvPicPr>
            <p:cNvPr id="1024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5" t="53333" r="54314" b="16666"/>
            <a:stretch>
              <a:fillRect/>
            </a:stretch>
          </p:blipFill>
          <p:spPr bwMode="auto">
            <a:xfrm rot="513273">
              <a:off x="2883010" y="4038454"/>
              <a:ext cx="14478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251575">
              <a:off x="524635" y="5298929"/>
              <a:ext cx="2484014" cy="4000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Arial Narrow" panose="020B0606020202030204" pitchFamily="34" charset="0"/>
                </a:rPr>
                <a:t>Intellectual Property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291138" y="4000500"/>
            <a:ext cx="3141662" cy="2133600"/>
            <a:chOff x="5633243" y="4010613"/>
            <a:chExt cx="3141650" cy="2133600"/>
          </a:xfrm>
        </p:grpSpPr>
        <p:pic>
          <p:nvPicPr>
            <p:cNvPr id="1024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7" t="51109" r="14053" b="17778"/>
            <a:stretch>
              <a:fillRect/>
            </a:stretch>
          </p:blipFill>
          <p:spPr bwMode="auto">
            <a:xfrm rot="10448056">
              <a:off x="7327093" y="4010613"/>
              <a:ext cx="1447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251575">
              <a:off x="5633243" y="5550488"/>
              <a:ext cx="1990717" cy="4000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Arial Narrow" panose="020B0606020202030204" pitchFamily="34" charset="0"/>
                </a:rPr>
                <a:t>Logins/Passwords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581025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 a secret message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Rectangle 7"/>
          <p:cNvSpPr txBox="1">
            <a:spLocks noChangeArrowheads="1"/>
          </p:cNvSpPr>
          <p:nvPr/>
        </p:nvSpPr>
        <p:spPr bwMode="auto">
          <a:xfrm>
            <a:off x="533400" y="19812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Pair up with your neighbor.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Decide on a key – the shift in the alphabet and whether the shift in clockwise or counter clockwise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Encode a short message and give it your to partner.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Can they decode it correctly?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581025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Hackers!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Rectangle 7"/>
          <p:cNvSpPr txBox="1">
            <a:spLocks noChangeArrowheads="1"/>
          </p:cNvSpPr>
          <p:nvPr/>
        </p:nvSpPr>
        <p:spPr bwMode="auto">
          <a:xfrm>
            <a:off x="533400" y="19812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The Caesar cipher is actually pretty easy to break.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Let’s try: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sz="2800" dirty="0" err="1" smtClean="0">
                <a:latin typeface="Calibri" panose="020F0502020204030204" pitchFamily="34" charset="0"/>
              </a:rPr>
              <a:t>Ciphertext</a:t>
            </a:r>
            <a:r>
              <a:rPr lang="en-US" sz="2800" dirty="0" smtClean="0">
                <a:latin typeface="Calibri" panose="020F0502020204030204" pitchFamily="34" charset="0"/>
              </a:rPr>
              <a:t>: 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CWWH QGMJ KWUJWL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long did it take?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Rectangle 7"/>
          <p:cNvSpPr txBox="1">
            <a:spLocks noChangeArrowheads="1"/>
          </p:cNvSpPr>
          <p:nvPr/>
        </p:nvSpPr>
        <p:spPr bwMode="auto">
          <a:xfrm>
            <a:off x="457200" y="19812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  <a:cs typeface="Courier New" panose="02070309020205020404" pitchFamily="49" charset="0"/>
              </a:rPr>
              <a:t>A person might take a few minutes to a few hours depending on the length of the message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  <a:cs typeface="Courier New" panose="02070309020205020404" pitchFamily="49" charset="0"/>
              </a:rPr>
              <a:t>A computer would take a fraction of a second!!!!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>
              <a:latin typeface="+mn-lt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  <a:cs typeface="Courier New" panose="02070309020205020404" pitchFamily="49" charset="0"/>
              </a:rPr>
              <a:t>We need a better and stronger method</a:t>
            </a:r>
            <a:endParaRPr lang="en-US" sz="32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Facts about Cybercrimes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478337"/>
          </a:xfrm>
        </p:spPr>
        <p:txBody>
          <a:bodyPr/>
          <a:lstStyle/>
          <a:p>
            <a:pPr indent="-273050">
              <a:buFont typeface="Arial" panose="020B0604020202020204" pitchFamily="34" charset="0"/>
              <a:buChar char="•"/>
            </a:pPr>
            <a:r>
              <a:rPr lang="en-US" sz="2400" smtClean="0"/>
              <a:t>73% of Americans have been victims of cybercrimes through data breaches and viruses</a:t>
            </a:r>
          </a:p>
          <a:p>
            <a:pPr indent="-273050">
              <a:buFont typeface="Arial" panose="020B0604020202020204" pitchFamily="34" charset="0"/>
              <a:buChar char="•"/>
            </a:pPr>
            <a:r>
              <a:rPr lang="en-US" sz="2400" smtClean="0"/>
              <a:t>90% of US companies said their computers were breached at least once in the past 12 months</a:t>
            </a:r>
          </a:p>
          <a:p>
            <a:pPr indent="-273050">
              <a:buFont typeface="Arial" panose="020B0604020202020204" pitchFamily="34" charset="0"/>
              <a:buChar char="•"/>
            </a:pPr>
            <a:r>
              <a:rPr lang="en-US" sz="2400" smtClean="0"/>
              <a:t>Cybercrimes damage costs are expected to reach $6 trillion annually in 5 years</a:t>
            </a:r>
          </a:p>
          <a:p>
            <a:pPr indent="-273050">
              <a:buFont typeface="Arial" panose="020B0604020202020204" pitchFamily="34" charset="0"/>
              <a:buChar char="•"/>
            </a:pPr>
            <a:r>
              <a:rPr lang="en-US" sz="2400" smtClean="0"/>
              <a:t>Cybersecurity spending will exceed $1 trillion annually in 5 years</a:t>
            </a:r>
          </a:p>
          <a:p>
            <a:pPr indent="-273050">
              <a:buFont typeface="Arial" panose="020B0604020202020204" pitchFamily="34" charset="0"/>
              <a:buChar char="•"/>
            </a:pPr>
            <a:r>
              <a:rPr lang="en-US" sz="2400" smtClean="0"/>
              <a:t>Globally, there will be 6 million cybersecurity job openings by 2019.</a:t>
            </a:r>
          </a:p>
          <a:p>
            <a:pPr indent="-27305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8513" y="57912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Supergirl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48538" y="5781675"/>
            <a:ext cx="1160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Spidergirl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9100" y="2895600"/>
            <a:ext cx="1752600" cy="2790825"/>
            <a:chOff x="418326" y="2895600"/>
            <a:chExt cx="1753374" cy="2790825"/>
          </a:xfrm>
        </p:grpSpPr>
        <p:pic>
          <p:nvPicPr>
            <p:cNvPr id="13322" name="Picture 4" descr="Image result for girl images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163830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2011">
              <a:off x="418326" y="4290060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239000" y="2895600"/>
            <a:ext cx="1590675" cy="2789238"/>
            <a:chOff x="7239000" y="2895600"/>
            <a:chExt cx="1590224" cy="2788920"/>
          </a:xfrm>
        </p:grpSpPr>
        <p:pic>
          <p:nvPicPr>
            <p:cNvPr id="13320" name="Picture 6" descr="Related 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895600"/>
              <a:ext cx="1379843" cy="278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3092">
              <a:off x="8068772" y="4262776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20" name="Picture 16" descr="Free Icons: New message Icon | Computers | Custom Icon Desig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079875"/>
            <a:ext cx="5984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Free Icons: New message Icon | Computers | Custom Icon Desig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03738"/>
            <a:ext cx="5984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 Da-SoundBible.com-18841706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 Da-SoundBible.com-18841706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746 L 0.00781 -0.04723 C 0.01111 -0.04399 0.01424 -0.04028 0.01771 -0.03704 C 0.01875 -0.03612 0.02014 -0.03635 0.02101 -0.03565 C 0.02309 -0.0338 0.02465 -0.03125 0.02656 -0.02963 C 0.02864 -0.02778 0.03125 -0.02709 0.03333 -0.02524 C 0.03455 -0.02408 0.03542 -0.02199 0.03663 -0.02084 C 0.03767 -0.01968 0.03889 -0.01899 0.03993 -0.01783 C 0.04114 -0.01644 0.04201 -0.01436 0.04323 -0.01343 C 0.04496 -0.01204 0.04705 -0.01158 0.04878 -0.01042 C 0.05052 -0.00926 0.05174 -0.00741 0.0533 -0.00602 C 0.05538 -0.00394 0.05764 -0.00162 0.05989 4.07407E-6 C 0.06354 0.00254 0.06614 0.00324 0.06996 0.00439 C 0.07552 0.00902 0.07552 0.00972 0.08212 0.0118 C 0.08437 0.0125 0.08663 0.01273 0.08889 0.01342 C 0.09028 0.01365 0.09184 0.01435 0.09323 0.01481 C 0.09549 0.01527 0.09774 0.01551 0.1 0.0162 C 0.10451 0.01805 0.10868 0.0206 0.11319 0.02222 C 0.12101 0.02476 0.11614 0.02314 0.12778 0.02662 C 0.13507 0.02615 0.14253 0.02638 0.15 0.02523 C 0.15104 0.025 0.16076 0.02037 0.16215 0.01921 C 0.16371 0.01805 0.16493 0.01597 0.16667 0.01481 C 0.16771 0.01412 0.16892 0.01388 0.16996 0.01342 C 0.17222 0.01203 0.17448 0.01064 0.17656 0.00879 C 0.1868 0.00092 0.17969 0.00463 0.18663 0.00138 C 0.18767 4.07407E-6 0.18871 -0.00162 0.18993 -0.00301 C 0.1934 -0.00695 0.19496 -0.00718 0.19774 -0.01181 C 0.20139 -0.01829 0.20191 -0.02014 0.20434 -0.02662 C 0.20364 -0.03866 0.20538 -0.04051 0.20104 -0.04746 C 0.2 -0.04908 0.19913 -0.05093 0.19774 -0.05186 C 0.19635 -0.05278 0.19479 -0.05278 0.19323 -0.05324 C 0.18889 -0.05278 0.18403 -0.05417 0.17986 -0.05186 C 0.17795 -0.0507 0.1776 -0.04699 0.17656 -0.04445 C 0.17187 -0.03311 0.17674 -0.04352 0.17222 -0.03403 C 0.17187 -0.03172 0.17153 -0.02917 0.17101 -0.02662 C 0.17066 -0.02477 0.16996 -0.02269 0.16996 -0.02084 C 0.16996 -0.0088 0.17049 0.00301 0.17101 0.01481 C 0.17118 0.01689 0.1717 0.01875 0.17222 0.02083 C 0.17274 0.02268 0.17378 0.02453 0.1743 0.02662 C 0.17483 0.02801 0.175 0.02963 0.17552 0.03101 C 0.17674 0.03402 0.18229 0.0449 0.18437 0.04745 C 0.19896 0.06527 0.18924 0.05277 0.19878 0.06064 C 0.2033 0.06458 0.20764 0.06851 0.21215 0.07268 C 0.21736 0.07708 0.21441 0.07453 0.22101 0.08009 C 0.22292 0.08148 0.22483 0.08263 0.22656 0.08449 C 0.22812 0.08588 0.22934 0.08773 0.23108 0.08888 C 0.23455 0.0912 0.23871 0.09213 0.24219 0.0949 C 0.25243 0.10301 0.24271 0.09606 0.25434 0.10231 C 0.2559 0.10301 0.25729 0.10439 0.25885 0.10509 C 0.26805 0.10972 0.26458 0.10694 0.27326 0.10972 C 0.27917 0.11134 0.28524 0.11319 0.29097 0.11551 C 0.2941 0.11666 0.29687 0.11898 0.3 0.1199 C 0.30364 0.12106 0.30729 0.12083 0.31111 0.12152 C 0.31476 0.12222 0.3184 0.12361 0.32222 0.12453 C 0.32517 0.125 0.32812 0.12523 0.33108 0.12592 C 0.33437 0.12662 0.33767 0.12824 0.34097 0.12893 C 0.34514 0.12963 0.34913 0.12986 0.3533 0.13032 C 0.35625 0.13078 0.3592 0.13125 0.36215 0.13194 C 0.38628 0.13032 0.41042 0.13009 0.43437 0.12731 C 0.4368 0.12708 0.43889 0.12476 0.44097 0.12291 C 0.46146 0.10625 0.44687 0.11527 0.46215 0.10671 C 0.46285 0.10416 0.46319 0.10138 0.46441 0.0993 C 0.46545 0.09722 0.46736 0.09652 0.46875 0.0949 C 0.47083 0.09236 0.47274 0.09027 0.4743 0.0875 C 0.47726 0.08217 0.47934 0.07638 0.48212 0.07106 C 0.48351 0.06851 0.48542 0.06643 0.48663 0.06365 C 0.49219 0.05115 0.4875 0.05625 0.49323 0.04583 C 0.49948 0.03472 0.4941 0.05023 0.5 0.03263 C 0.50035 0.03125 0.50052 0.02963 0.50104 0.02824 C 0.50174 0.02615 0.5026 0.0243 0.5033 0.02222 C 0.50868 0.00393 0.50243 0.02129 0.50764 0.0074 C 0.51007 -0.01135 0.50989 -0.0044 0.50989 -0.01343 L 0.6 -0.00602 L 0.59323 -0.00301 " pathEditMode="relative" rAng="0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8681"/>
                                    </p:animMotion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556E-6 L -2.22222E-6 5.55556E-6 C -0.00347 0.00695 -0.01232 0.02802 -0.01892 0.03102 L -0.02239 0.03241 C -0.02482 0.03589 -0.02725 0.03982 -0.03003 0.04283 C -0.03489 0.04792 -0.04027 0.04977 -0.04566 0.05325 C -0.04947 0.05556 -0.05295 0.05834 -0.05677 0.06065 C -0.06006 0.06274 -0.06354 0.06436 -0.06684 0.06644 C -0.07013 0.06876 -0.07309 0.07223 -0.07673 0.07385 C -0.07986 0.07524 -0.0835 0.07501 -0.0868 0.07547 C -0.09149 0.07686 -0.09635 0.07871 -0.10121 0.07987 C -0.11041 0.08218 -0.12899 0.08589 -0.12899 0.08589 C -0.13941 0.08473 -0.15 0.08612 -0.16006 0.08288 C -0.16736 0.08056 -0.16701 0.06042 -0.16788 0.05626 C -0.17552 0.01737 -0.17482 0.03519 -0.17795 0.00718 C -0.17881 -0.00069 -0.17934 -0.00856 -0.18003 -0.01643 C -0.18038 -0.01851 -0.18072 -0.02893 -0.18229 -0.03263 C -0.18333 -0.03472 -0.18454 -0.03657 -0.18559 -0.03865 C -0.18611 -0.04004 -0.18611 -0.04166 -0.1868 -0.04305 C -0.18767 -0.0449 -0.18888 -0.04606 -0.1901 -0.04745 C -0.19461 -0.05254 -0.19635 -0.05347 -0.20225 -0.05648 C -0.20381 -0.05717 -0.20538 -0.05717 -0.20677 -0.05786 C -0.21753 -0.06273 -0.20677 -0.05972 -0.22013 -0.06226 C -0.225 -0.0618 -0.22986 -0.06249 -0.23454 -0.06087 C -0.2375 -0.05972 -0.24756 -0.04768 -0.24895 -0.04606 C -0.25416 -0.03958 -0.25763 -0.03541 -0.26128 -0.02823 C -0.2625 -0.02592 -0.26336 -0.02314 -0.26458 -0.02083 C -0.26875 -0.01273 -0.27152 -0.00972 -0.27447 -0.00161 C -0.27586 0.00186 -0.27638 0.00556 -0.27795 0.0088 C -0.27864 0.01065 -0.2802 0.01158 -0.28125 0.0132 C -0.28316 0.01621 -0.28506 0.01899 -0.2868 0.022 C -0.29131 0.03033 -0.28871 0.02825 -0.2934 0.03542 C -0.30364 0.05047 -0.29618 0.03889 -0.30677 0.05024 C -0.3085 0.05209 -0.30954 0.0544 -0.31128 0.05626 C -0.31475 0.05973 -0.31822 0.06158 -0.32239 0.06366 C -0.32343 0.06413 -0.32447 0.06459 -0.32569 0.06505 C -0.32743 0.06575 -0.32934 0.06598 -0.33125 0.06644 C -0.34496 0.06505 -0.35885 0.06552 -0.37239 0.06204 C -0.37656 0.06089 -0.38003 0.05672 -0.3835 0.05325 C -0.39114 0.04538 -0.39861 0.03704 -0.40572 0.02802 C -0.40798 0.02524 -0.41996 0.00302 -0.42118 5.55556E-6 C -0.42309 -0.00486 -0.42569 -0.01481 -0.42569 -0.01481 C -0.42534 -0.03356 -0.42517 -0.05254 -0.42465 -0.07129 C -0.42447 -0.07407 -0.42378 -0.07708 -0.42343 -0.08009 C -0.42291 -0.08495 -0.42274 -0.09004 -0.42239 -0.0949 C -0.42378 -0.10532 -0.42395 -0.1162 -0.42673 -0.12592 C -0.42864 -0.13217 -0.43454 -0.1368 -0.43906 -0.13935 C -0.4401 -0.13981 -0.44131 -0.14027 -0.44236 -0.14073 C -0.4618 -0.14004 -0.47239 -0.1449 -0.4868 -0.13773 C -0.48871 -0.1368 -0.49062 -0.13611 -0.49236 -0.13495 C -0.49392 -0.13356 -0.49531 -0.13194 -0.49687 -0.13032 C -0.49791 -0.12939 -0.49913 -0.1287 -0.50017 -0.12754 C -0.50138 -0.12615 -0.50225 -0.1243 -0.50347 -0.12291 C -0.50677 -0.11944 -0.51041 -0.11666 -0.51354 -0.11273 C -0.52343 -0.0993 -0.51197 -0.11411 -0.52343 -0.10069 C -0.52465 -0.09953 -0.52552 -0.09745 -0.52673 -0.09629 C -0.52847 -0.0949 -0.53055 -0.09444 -0.53229 -0.09328 C -0.53385 -0.09259 -0.53524 -0.0912 -0.5368 -0.0905 C -0.53784 -0.08981 -0.53906 -0.08958 -0.5401 -0.08888 C -0.54201 -0.08773 -0.54375 -0.08564 -0.54566 -0.08448 C -0.54861 -0.08263 -0.55156 -0.08148 -0.55451 -0.08009 C -0.55677 -0.07893 -0.5592 -0.07847 -0.56128 -0.07708 C -0.57256 -0.07036 -0.56076 -0.07407 -0.57343 -0.07129 C -0.5901 -0.0581 -0.58107 -0.06249 -0.5934 -0.05925 C -0.59722 -0.05833 -0.60451 -0.05648 -0.60451 -0.05648 C -0.61128 -0.05694 -0.61788 -0.05694 -0.62465 -0.05786 C -0.62604 -0.0581 -0.63055 -0.06064 -0.63125 -0.06226 C -0.63159 -0.06319 -0.62986 -0.06226 -0.62899 -0.06226 L -0.66562 -0.05925 L -0.66562 -0.05925 " pathEditMode="relative" ptsTypes="AAAA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51250" y="304800"/>
            <a:ext cx="2108200" cy="3175503"/>
            <a:chOff x="3651250" y="304800"/>
            <a:chExt cx="2108200" cy="3175503"/>
          </a:xfrm>
        </p:grpSpPr>
        <p:pic>
          <p:nvPicPr>
            <p:cNvPr id="47114" name="Picture 10" descr="Image result for joker clip 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0" y="304800"/>
              <a:ext cx="2108200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81399" y="311097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Hacker</a:t>
              </a:r>
              <a:endParaRPr lang="en-US" dirty="0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8513" y="57912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Supergirl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48538" y="5781675"/>
            <a:ext cx="1160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Spidergirl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9100" y="2895600"/>
            <a:ext cx="1752600" cy="2790825"/>
            <a:chOff x="418326" y="2895600"/>
            <a:chExt cx="1753374" cy="2790825"/>
          </a:xfrm>
        </p:grpSpPr>
        <p:pic>
          <p:nvPicPr>
            <p:cNvPr id="15372" name="Picture 4" descr="Image result for girl images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163830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2011">
              <a:off x="418326" y="4290060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239000" y="2895600"/>
            <a:ext cx="1590675" cy="2789238"/>
            <a:chOff x="7239000" y="2895600"/>
            <a:chExt cx="1590224" cy="2788920"/>
          </a:xfrm>
        </p:grpSpPr>
        <p:pic>
          <p:nvPicPr>
            <p:cNvPr id="15370" name="Picture 6" descr="Related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895600"/>
              <a:ext cx="1379843" cy="278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3092">
              <a:off x="8068772" y="4262776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20" name="Picture 16" descr="Free Icons: New message Icon | Computers | Custom Icon Desig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319588"/>
            <a:ext cx="5969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524000" y="304800"/>
            <a:ext cx="1752600" cy="1600200"/>
          </a:xfrm>
          <a:prstGeom prst="wedgeEllipseCallout">
            <a:avLst>
              <a:gd name="adj1" fmla="val 69546"/>
              <a:gd name="adj2" fmla="val 210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 will steal their secret!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134099" y="457200"/>
            <a:ext cx="1795049" cy="1371600"/>
          </a:xfrm>
          <a:prstGeom prst="wedgeEllipseCallout">
            <a:avLst>
              <a:gd name="adj1" fmla="val -71710"/>
              <a:gd name="adj2" fmla="val 2083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know their secret!!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5 0.01852 L 0.05225 0.01852 C 0.0559 0.01805 0.05954 0.01689 0.06319 0.01689 C 0.07065 0.01736 0.07812 0.01898 0.08541 0.0199 C 0.08854 0.02037 0.09149 0.02106 0.09444 0.02129 C 0.09809 0.02199 0.10173 0.02245 0.10555 0.02291 C 0.1092 0.02477 0.11284 0.02708 0.11666 0.0287 C 0.12309 0.03171 0.12673 0.03194 0.13333 0.03333 C 0.1427 0.03958 0.146 0.04352 0.15989 0.03611 C 0.16475 0.03356 0.16631 0.02453 0.171 0.02129 L 0.17552 0.01852 C 0.1769 0.01597 0.17881 0.01389 0.17986 0.01111 C 0.18559 -0.00348 0.18298 -0.00116 0.18663 -0.01412 C 0.18715 -0.01621 0.18802 -0.01806 0.18871 -0.02014 C 0.18923 -0.02246 0.1894 -0.025 0.18993 -0.02755 C 0.1901 -0.02894 0.19079 -0.03033 0.19097 -0.03195 C 0.19149 -0.03496 0.19166 -0.03773 0.19218 -0.04074 C 0.19131 -0.05209 0.19149 -0.06366 0.18993 -0.07477 C 0.18958 -0.07686 0.18749 -0.07778 0.18663 -0.0794 C 0.18576 -0.08056 0.18524 -0.08241 0.18437 -0.0838 C 0.18211 -0.08681 0.17638 -0.09236 0.17326 -0.09422 C 0.17187 -0.09491 0.17031 -0.09514 0.16874 -0.09561 C 0.1677 -0.09653 0.16649 -0.09746 0.16545 -0.09861 C 0.16388 -0.1 0.16284 -0.10232 0.16093 -0.10301 C 0.15746 -0.1044 0.15364 -0.10394 0.14982 -0.1044 L 0.13993 -0.10301 C 0.1368 -0.10023 0.13541 -0.09051 0.13437 -0.08519 C 0.13645 -0.06875 0.13315 -0.06945 0.14097 -0.06297 C 0.14236 -0.06181 0.14392 -0.06111 0.14548 -0.05996 C 0.1618 -0.06111 0.17812 -0.06111 0.19427 -0.06297 C 0.196 -0.0632 0.19722 -0.06505 0.19878 -0.06598 C 0.19982 -0.06667 0.20104 -0.0669 0.20208 -0.06736 C 0.21093 -0.0794 0.19861 -0.06343 0.21093 -0.07639 C 0.21423 -0.07963 0.21736 -0.08542 0.21979 -0.08959 C 0.22031 -0.09121 0.22048 -0.09283 0.221 -0.09422 C 0.22309 -0.09977 0.22482 -0.10255 0.2276 -0.10741 C 0.22795 -0.10903 0.22829 -0.11042 0.22881 -0.11181 C 0.2302 -0.1169 0.23315 -0.12662 0.23315 -0.12662 C 0.23715 -0.16042 0.23628 -0.14514 0.23437 -0.1963 C 0.2342 -0.19885 0.23333 -0.20648 0.23211 -0.20973 C 0.23072 -0.2132 0.22829 -0.21806 0.22656 -0.22153 C 0.22361 -0.22107 0.22031 -0.22199 0.2177 -0.21991 C 0.21579 -0.21852 0.2144 -0.21551 0.2144 -0.2125 C 0.21371 -0.20232 0.21388 -0.19167 0.21545 -0.18148 C 0.21579 -0.17917 0.21822 -0.17824 0.21979 -0.17709 C 0.22343 -0.17477 0.22708 -0.17199 0.2309 -0.17107 C 0.24027 -0.16898 0.23541 -0.17014 0.24548 -0.16806 L 0.29097 -0.16968 C 0.29288 -0.16968 0.29479 -0.16991 0.29652 -0.17107 C 0.29774 -0.17199 0.29756 -0.17454 0.29878 -0.17547 C 0.30104 -0.17755 0.30399 -0.17848 0.30642 -0.1801 C 0.30763 -0.18148 0.30868 -0.18311 0.30989 -0.18449 C 0.31197 -0.18658 0.31475 -0.1875 0.31649 -0.19028 C 0.31805 -0.19283 0.31927 -0.19561 0.321 -0.19769 C 0.32187 -0.19908 0.32326 -0.19954 0.3243 -0.2007 C 0.32586 -0.20301 0.32708 -0.20579 0.32864 -0.20811 C 0.32968 -0.20973 0.33107 -0.21088 0.33211 -0.2125 C 0.33298 -0.21436 0.33333 -0.21667 0.3342 -0.21852 C 0.33593 -0.22176 0.33784 -0.22454 0.33975 -0.22732 C 0.34305 -0.23195 0.34982 -0.24074 0.34982 -0.24074 C 0.3519 -0.2544 0.3493 -0.24236 0.35434 -0.25394 C 0.35486 -0.25533 0.35486 -0.25718 0.35538 -0.25857 C 0.3559 -0.26019 0.35677 -0.26135 0.35763 -0.26297 C 0.35798 -0.26482 0.35815 -0.2669 0.35868 -0.26875 C 0.35937 -0.27084 0.36041 -0.27269 0.36093 -0.27477 C 0.36145 -0.27709 0.36163 -0.27986 0.36197 -0.28218 C 0.36232 -0.2838 0.36284 -0.28519 0.36319 -0.28658 C 0.36354 -0.29005 0.36371 -0.29352 0.36423 -0.29699 C 0.36458 -0.29908 0.36527 -0.30093 0.36545 -0.30301 C 0.36597 -0.31482 0.36197 -0.32824 0.36649 -0.33843 C 0.36909 -0.34445 0.38211 -0.34005 0.38211 -0.34005 L 0.38211 -0.34005 " pathEditMode="relative" ptsTypes="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ming_Suspense-Maximilien_-106057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11 -0.34005 L 0.38211 -0.34005 C 0.38281 -0.33519 0.38281 -0.33009 0.3842 -0.32523 C 0.38472 -0.32361 0.3868 -0.32384 0.3875 -0.32245 C 0.38906 -0.31968 0.38958 -0.31644 0.39097 -0.31343 C 0.39896 -0.29514 0.39132 -0.31343 0.40086 -0.29722 C 0.40191 -0.29537 0.40225 -0.29306 0.40312 -0.2912 C 0.40416 -0.28912 0.40538 -0.28727 0.40642 -0.28542 C 0.40677 -0.2838 0.40694 -0.28218 0.40764 -0.28079 C 0.41007 -0.27593 0.41111 -0.27685 0.41423 -0.27338 C 0.41666 -0.27083 0.41788 -0.26759 0.42083 -0.26597 C 0.42274 -0.26528 0.42465 -0.26505 0.42639 -0.26458 C 0.42795 -0.26319 0.42934 -0.26134 0.4309 -0.26019 C 0.43194 -0.25949 0.43316 -0.25926 0.4342 -0.25857 C 0.4368 -0.25718 0.43941 -0.25556 0.44201 -0.25417 C 0.44548 -0.25255 0.45104 -0.25185 0.45416 -0.25116 C 0.45538 -0.25069 0.45642 -0.25046 0.45764 -0.24977 C 0.45902 -0.24884 0.46041 -0.24676 0.46198 -0.24676 C 0.46649 -0.24676 0.47083 -0.24884 0.47534 -0.24977 C 0.47639 -0.25232 0.47725 -0.25509 0.47864 -0.25718 C 0.47951 -0.25857 0.48107 -0.2588 0.48194 -0.26019 C 0.4835 -0.2625 0.48455 -0.26736 0.48541 -0.2706 C 0.4842 -0.27199 0.4835 -0.27477 0.48194 -0.275 C 0.46909 -0.27662 0.46493 -0.27685 0.45642 -0.2706 C 0.45521 -0.26968 0.45416 -0.26875 0.45312 -0.26759 C 0.45191 -0.2662 0.45086 -0.26458 0.44982 -0.26319 C 0.44948 -0.26157 0.4493 -0.25995 0.44861 -0.25857 C 0.4467 -0.25417 0.44357 -0.25023 0.44201 -0.24537 C 0.43923 -0.23634 0.44097 -0.24005 0.4375 -0.23357 C 0.43715 -0.23009 0.43698 -0.22662 0.43646 -0.22315 C 0.43628 -0.22153 0.43541 -0.22014 0.43541 -0.21875 C 0.43541 -0.20394 0.43559 -0.18889 0.43646 -0.17431 C 0.43663 -0.17153 0.43767 -0.16898 0.43871 -0.1669 C 0.45382 -0.13542 0.43854 -0.17222 0.45642 -0.14005 C 0.46215 -0.12986 0.45729 -0.13727 0.46753 -0.12824 C 0.47031 -0.12593 0.47257 -0.12315 0.47534 -0.12083 C 0.47673 -0.11968 0.4783 -0.11898 0.47986 -0.11782 C 0.48159 -0.11644 0.48333 -0.11482 0.48541 -0.11343 C 0.48646 -0.11273 0.4875 -0.1125 0.48871 -0.11204 C 0.49045 -0.11111 0.49236 -0.10995 0.49427 -0.10903 C 0.49757 -0.10741 0.50104 -0.10625 0.50416 -0.10463 C 0.51093 -0.10116 0.50781 -0.10255 0.51302 -0.10023 C 0.51979 -0.10069 0.52656 -0.10046 0.53316 -0.10162 C 0.53437 -0.10185 0.53524 -0.1037 0.53646 -0.10463 C 0.54323 -0.10972 0.53871 -0.10486 0.54427 -0.11204 C 0.54461 -0.11343 0.54479 -0.11505 0.54531 -0.11644 C 0.546 -0.11852 0.54757 -0.12014 0.54757 -0.12245 C 0.54757 -0.12801 0.54201 -0.12778 0.53975 -0.12824 C 0.53715 -0.12894 0.53455 -0.12917 0.53194 -0.12986 C 0.5283 -0.13056 0.52465 -0.13171 0.52083 -0.13264 C 0.51875 -0.13333 0.51649 -0.1338 0.51423 -0.13426 C 0.50868 -0.1338 0.50295 -0.13449 0.49757 -0.13264 C 0.49496 -0.13194 0.49097 -0.12685 0.49097 -0.12685 C 0.49045 -0.12523 0.49045 -0.12361 0.48975 -0.12245 C 0.48889 -0.1206 0.48715 -0.11991 0.48646 -0.11782 C 0.48559 -0.11574 0.48593 -0.11296 0.48541 -0.11042 C 0.48472 -0.10787 0.48385 -0.10556 0.48316 -0.10301 C 0.48264 -0.10162 0.48264 -0.1 0.48194 -0.09861 C 0.48107 -0.09653 0.47986 -0.09468 0.47864 -0.09282 C 0.475 -0.07778 0.48055 -0.10093 0.47639 -0.08241 C 0.47309 -0.06736 0.47517 -0.07963 0.47309 -0.06597 C 0.4743 -0.05278 0.47465 -0.03935 0.47639 -0.02616 C 0.47691 -0.02292 0.47899 -0.02037 0.47986 -0.01713 C 0.48142 -0.01088 0.48003 -0.01042 0.48194 -0.00532 C 0.48559 0.00417 0.48507 0.00046 0.48975 0.00949 C 0.50191 0.03264 0.48576 0.00463 0.49635 0.0213 C 0.49757 0.02315 0.49843 0.02546 0.49982 0.02731 C 0.50069 0.02847 0.50225 0.02893 0.50312 0.03032 C 0.51458 0.04722 0.50729 0.0419 0.52205 0.05833 C 0.52413 0.06088 0.52656 0.06319 0.52864 0.06574 C 0.53021 0.06759 0.53142 0.06991 0.53316 0.07176 C 0.53524 0.07384 0.53767 0.07546 0.53975 0.07755 C 0.54757 0.08518 0.54236 0.08264 0.54982 0.08495 C 0.56475 0.09931 0.54948 0.08634 0.57083 0.09838 C 0.57621 0.10139 0.5809 0.10671 0.58646 0.1088 C 0.59149 0.11065 0.59913 0.11389 0.60416 0.11458 C 0.60972 0.11551 0.61527 0.11574 0.62083 0.1162 C 0.62378 0.11713 0.62673 0.11921 0.62968 0.11921 C 0.66302 0.11921 0.66232 0.12315 0.6809 0.11181 C 0.68489 0.10926 0.68923 0.10625 0.69305 0.10278 C 0.69461 0.10139 0.69618 0.1 0.69757 0.09838 C 0.70086 0.09421 0.70382 0.08889 0.70746 0.08495 C 0.71076 0.08148 0.71458 0.0787 0.71753 0.07477 L 0.72413 0.06574 L 0.72743 0.06134 C 0.72777 0.0588 0.72795 0.05625 0.72864 0.05393 C 0.72968 0.05023 0.73159 0.04699 0.73298 0.04352 C 0.73663 0.03449 0.73732 0.0338 0.73854 0.02569 C 0.73906 0.02292 0.74062 0.01968 0.73975 0.0169 C 0.73906 0.01505 0.7368 0.0169 0.73524 0.0169 L 0.73524 0.0169 " pathEditMode="relative" ptsTypes="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vil_laugh_Male_9-Himan-15983126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44958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Supergirl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3600" y="4497388"/>
            <a:ext cx="1160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Spidergirl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96987" y="1600200"/>
            <a:ext cx="1752600" cy="2790825"/>
            <a:chOff x="418326" y="2895600"/>
            <a:chExt cx="1753374" cy="2790825"/>
          </a:xfrm>
        </p:grpSpPr>
        <p:pic>
          <p:nvPicPr>
            <p:cNvPr id="13322" name="Picture 4" descr="Image result for girl images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163830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2011">
              <a:off x="418326" y="4290060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834062" y="1611313"/>
            <a:ext cx="1590675" cy="2789238"/>
            <a:chOff x="7239000" y="2895600"/>
            <a:chExt cx="1590224" cy="2788920"/>
          </a:xfrm>
        </p:grpSpPr>
        <p:pic>
          <p:nvPicPr>
            <p:cNvPr id="13320" name="Picture 6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895600"/>
              <a:ext cx="1379843" cy="278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3092">
              <a:off x="8068772" y="4262776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Callout 1"/>
          <p:cNvSpPr/>
          <p:nvPr/>
        </p:nvSpPr>
        <p:spPr>
          <a:xfrm>
            <a:off x="2459831" y="346075"/>
            <a:ext cx="2514600" cy="1606550"/>
          </a:xfrm>
          <a:prstGeom prst="wedgeEllipseCallout">
            <a:avLst>
              <a:gd name="adj1" fmla="val -27904"/>
              <a:gd name="adj2" fmla="val 682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need a way to key our secret messages a secret!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781800" y="117475"/>
            <a:ext cx="2057400" cy="1606550"/>
          </a:xfrm>
          <a:prstGeom prst="wedgeEllipseCallout">
            <a:avLst>
              <a:gd name="adj1" fmla="val -17942"/>
              <a:gd name="adj2" fmla="val 7145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use encryption!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45307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Supergirl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3600" y="4532313"/>
            <a:ext cx="1160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Spidergirl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96987" y="1635125"/>
            <a:ext cx="1752600" cy="2790825"/>
            <a:chOff x="418326" y="2895600"/>
            <a:chExt cx="1753374" cy="2790825"/>
          </a:xfrm>
        </p:grpSpPr>
        <p:pic>
          <p:nvPicPr>
            <p:cNvPr id="13322" name="Picture 4" descr="Image result for girl images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163830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2011">
              <a:off x="418326" y="4290060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834062" y="1646238"/>
            <a:ext cx="1590675" cy="2789238"/>
            <a:chOff x="7239000" y="2895600"/>
            <a:chExt cx="1590224" cy="2788920"/>
          </a:xfrm>
        </p:grpSpPr>
        <p:pic>
          <p:nvPicPr>
            <p:cNvPr id="13320" name="Picture 6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895600"/>
              <a:ext cx="1379843" cy="278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 descr="Image result for tablet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3092">
              <a:off x="8068772" y="4262776"/>
              <a:ext cx="760452" cy="7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Callout 1"/>
          <p:cNvSpPr/>
          <p:nvPr/>
        </p:nvSpPr>
        <p:spPr>
          <a:xfrm>
            <a:off x="2459831" y="381000"/>
            <a:ext cx="2514600" cy="1606550"/>
          </a:xfrm>
          <a:prstGeom prst="wedgeEllipseCallout">
            <a:avLst>
              <a:gd name="adj1" fmla="val -27904"/>
              <a:gd name="adj2" fmla="val 682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Right!  We will turn our message into a code!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705600" y="152400"/>
            <a:ext cx="2133600" cy="1606550"/>
          </a:xfrm>
          <a:prstGeom prst="wedgeEllipseCallout">
            <a:avLst>
              <a:gd name="adj1" fmla="val -17942"/>
              <a:gd name="adj2" fmla="val 7145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Only you and I will understand it!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86296" y="2288692"/>
            <a:ext cx="2223686" cy="1117345"/>
            <a:chOff x="1240422" y="5135334"/>
            <a:chExt cx="2223686" cy="1117345"/>
          </a:xfrm>
        </p:grpSpPr>
        <p:pic>
          <p:nvPicPr>
            <p:cNvPr id="20" name="Picture 16" descr="Free Icons: New message Icon | Computers | Custom Icon Desig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187" y="5135334"/>
              <a:ext cx="938650" cy="94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240422" y="5883347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Encrypted message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81000"/>
            <a:ext cx="1752600" cy="3265488"/>
            <a:chOff x="1296987" y="1635125"/>
            <a:chExt cx="1752600" cy="326548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676400" y="4530725"/>
              <a:ext cx="1108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/>
                <a:t>Supergirl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96987" y="1635125"/>
              <a:ext cx="1752600" cy="2790825"/>
              <a:chOff x="418326" y="2895600"/>
              <a:chExt cx="1753374" cy="2790825"/>
            </a:xfrm>
          </p:grpSpPr>
          <p:pic>
            <p:nvPicPr>
              <p:cNvPr id="13322" name="Picture 4" descr="Image result for girl images clip art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895600"/>
                <a:ext cx="1638300" cy="279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4" descr="Image result for tablet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22011">
                <a:off x="418326" y="4290060"/>
                <a:ext cx="760452" cy="760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3191882" y="2328380"/>
            <a:ext cx="1590675" cy="3254375"/>
            <a:chOff x="5834062" y="1646238"/>
            <a:chExt cx="1590675" cy="3254375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943600" y="4532313"/>
              <a:ext cx="1160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/>
                <a:t>Spidergirl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834062" y="1646238"/>
              <a:ext cx="1590675" cy="2789238"/>
              <a:chOff x="7239000" y="2895600"/>
              <a:chExt cx="1590224" cy="2788920"/>
            </a:xfrm>
          </p:grpSpPr>
          <p:pic>
            <p:nvPicPr>
              <p:cNvPr id="13320" name="Picture 6" descr="Related imag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0" y="2895600"/>
                <a:ext cx="1379843" cy="2788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14" descr="Image result for tablet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83092">
                <a:off x="8068772" y="4262776"/>
                <a:ext cx="760452" cy="760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6172200" y="406400"/>
            <a:ext cx="1980029" cy="1125812"/>
            <a:chOff x="1240422" y="5126867"/>
            <a:chExt cx="1980029" cy="1125812"/>
          </a:xfrm>
        </p:grpSpPr>
        <p:pic>
          <p:nvPicPr>
            <p:cNvPr id="14" name="Picture 16" descr="Free Icons: New message Icon | Computers | Custom Icon Desig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6" y="5126867"/>
              <a:ext cx="938650" cy="94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40422" y="5883347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message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764639" y="1981152"/>
            <a:ext cx="2667000" cy="14366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Encryption Process</a:t>
            </a:r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>
            <a:off x="2420462" y="381000"/>
            <a:ext cx="2837338" cy="1219152"/>
          </a:xfrm>
          <a:prstGeom prst="wedgeEllipseCallout">
            <a:avLst>
              <a:gd name="adj1" fmla="val -57536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will encrypt the message before I send it to you.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-7.40741E-7 C 0.00538 0.00047 0.01128 -0.00231 0.0158 0.00116 C 0.01788 0.00278 0.01545 0.00787 0.01493 0.01112 C 0.01406 0.01621 0.0125 0.01922 0.00937 0.02223 C -0.00243 0.03334 0.01632 0.01204 0.00382 0.02593 C -0.00105 0.03125 0.0033 0.02894 -0.00278 0.03079 C -0.00521 0.03334 -0.00799 0.03542 -0.01007 0.0382 C -0.01164 0.04028 -0.01355 0.04213 -0.01476 0.04445 C -0.01528 0.04561 -0.0158 0.047 -0.01667 0.04815 C -0.01736 0.04931 -0.01841 0.04977 -0.01945 0.0507 C -0.02066 0.05625 -0.0217 0.05787 -0.01945 0.06551 C -0.01893 0.06667 -0.01754 0.06621 -0.01667 0.06667 C -0.01528 0.06737 -0.01407 0.06829 -0.01285 0.06922 C -0.01094 0.07061 -0.00886 0.072 -0.0073 0.07408 C -0.00469 0.07755 -0.00625 0.07593 -0.00278 0.07894 C -0.00209 0.08033 -0.00157 0.08172 -0.00087 0.08264 C 3.33333E-6 0.0838 0.00104 0.08426 0.00191 0.08519 C 0.0026 0.08588 0.00312 0.08681 0.00382 0.08774 C 0.00312 0.09468 0.0033 0.10186 0.00191 0.10857 C 0.00173 0.10996 3.33333E-6 0.10926 -0.00087 0.10996 C -0.00191 0.11088 -0.00243 0.11274 -0.00365 0.11366 C -0.01181 0.11899 -0.00521 0.11181 -0.01111 0.11598 C -0.01302 0.1176 -0.01667 0.12107 -0.01667 0.12107 C -0.01684 0.12269 -0.01702 0.12431 -0.01754 0.12593 C -0.01789 0.12709 -0.01927 0.12732 -0.01945 0.12848 C -0.01962 0.1345 -0.0191 0.14075 -0.01841 0.147 C -0.01823 0.14885 -0.01754 0.15047 -0.01667 0.15186 C -0.01441 0.15487 -0.01025 0.15741 -0.0073 0.15926 C -0.00677 0.16019 -0.00625 0.16112 -0.00556 0.16181 C -0.00365 0.16366 -0.00105 0.16551 0.00104 0.16667 C 0.00191 0.16713 0.00277 0.16737 0.00382 0.16783 C 0.0125 0.17223 0.00451 0.16829 0.01215 0.17292 C 0.01354 0.17385 0.0151 0.17454 0.01666 0.17524 C 0.0177 0.1757 0.01857 0.17593 0.01944 0.17662 C 0.02205 0.17825 0.02291 0.1801 0.025 0.18264 C 0.02673 0.19144 0.02725 0.19213 0.025 0.20487 C 0.02465 0.20695 0.02309 0.20811 0.02222 0.20996 C 0.02152 0.21158 0.02135 0.21343 0.02048 0.21482 C 0.01805 0.21899 0.0151 0.22176 0.01215 0.22477 C 0.01111 0.2257 0.01024 0.22662 0.00937 0.22709 C 0.0085 0.22778 0.00746 0.22801 0.00659 0.22848 C 0.0059 0.2301 0.00538 0.23195 0.00468 0.23334 C 0.00416 0.23426 0.00347 0.23496 0.00277 0.23588 C 0.00208 0.23704 0.00156 0.2382 0.00104 0.23959 C -0.00035 0.24676 -0.00226 0.25186 3.33333E-6 0.25926 C 0.00069 0.26135 0.00382 0.26436 0.00382 0.26436 L 0.00382 0.26436 " pathEditMode="relative" ptsTypes="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 Computing-SoundBible.com-10945688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2.22222E-6 L 0.01718 0.00023 C 0.01944 0.0037 0.02204 0.00694 0.02378 0.01111 C 0.02517 0.01435 0.02552 0.01852 0.02656 0.02222 C 0.02899 0.03194 0.02795 0.02685 0.02934 0.03703 C 0.02899 0.04838 0.02934 0.05995 0.02829 0.07153 C 0.02812 0.07315 0.02256 0.08055 0.02187 0.08148 C 0.01614 0.0875 0.01736 0.08518 0.01163 0.08889 C 0.00208 0.09467 0.01024 0.09097 -0.00035 0.09491 C -0.00122 0.09583 -0.00209 0.09676 -0.00313 0.09745 C -0.004 0.09791 -0.00504 0.09815 -0.00591 0.09861 C -0.00816 0.1 -0.0125 0.10324 -0.01424 0.10486 C -0.01494 0.10555 -0.01546 0.10648 -0.01615 0.10741 C -0.01754 0.10903 -0.01928 0.11065 -0.02066 0.11227 C -0.02171 0.11458 -0.02275 0.11713 -0.02344 0.11967 C -0.02466 0.12291 -0.02483 0.12592 -0.02535 0.12963 C -0.0257 0.13125 -0.02605 0.13287 -0.02622 0.13449 C -0.02535 0.14097 -0.025 0.14791 -0.02344 0.15416 C -0.02257 0.1581 -0.02014 0.15787 -0.01789 0.15926 C -0.01476 0.16111 -0.01424 0.16157 -0.01146 0.16412 C -0.01094 0.16528 -0.01042 0.16666 -0.00955 0.16782 C -0.00903 0.16875 -0.00834 0.16921 -0.00782 0.17037 C -0.00695 0.17176 -0.0066 0.17361 -0.00591 0.17523 C -0.00556 0.17824 -0.00313 0.19421 -0.00313 0.19861 C -0.00313 0.21111 -0.0033 0.22338 -0.004 0.23565 C -0.00452 0.24398 -0.00521 0.24143 -0.00782 0.2456 C -0.00851 0.24676 -0.00886 0.24815 -0.00955 0.2493 C -0.01094 0.25092 -0.01459 0.25324 -0.01615 0.25416 C -0.01702 0.25555 -0.01875 0.25625 -0.01893 0.25787 C -0.02032 0.27801 -0.02084 0.27569 -0.01615 0.28518 L -0.01511 0.29375 L -0.01615 0.29629 " pathEditMode="relative" rAng="0" ptsTypes="AAAAAAAAAAAAAAAAAAAAAAAAAAAAAA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86296" y="2288692"/>
            <a:ext cx="1980029" cy="1117345"/>
            <a:chOff x="1240422" y="5135334"/>
            <a:chExt cx="1980029" cy="1117345"/>
          </a:xfrm>
        </p:grpSpPr>
        <p:pic>
          <p:nvPicPr>
            <p:cNvPr id="20" name="Picture 16" descr="Free Icons: New message Icon | Computers | Custom Icon Desig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187" y="5135334"/>
              <a:ext cx="938650" cy="94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240422" y="5883347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message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36985" y="2419432"/>
            <a:ext cx="1752600" cy="3265488"/>
            <a:chOff x="1296987" y="1635125"/>
            <a:chExt cx="1752600" cy="326548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676400" y="4530725"/>
              <a:ext cx="1108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/>
                <a:t>Supergirl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96987" y="1635125"/>
              <a:ext cx="1752600" cy="2790825"/>
              <a:chOff x="418326" y="2895600"/>
              <a:chExt cx="1753374" cy="2790825"/>
            </a:xfrm>
          </p:grpSpPr>
          <p:pic>
            <p:nvPicPr>
              <p:cNvPr id="13322" name="Picture 4" descr="Image result for girl images clip art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895600"/>
                <a:ext cx="1638300" cy="279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4" descr="Image result for tablet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22011">
                <a:off x="418326" y="4290060"/>
                <a:ext cx="760452" cy="760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426576" y="151662"/>
            <a:ext cx="1590675" cy="3254375"/>
            <a:chOff x="5834062" y="1646238"/>
            <a:chExt cx="1590675" cy="3254375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943600" y="4532313"/>
              <a:ext cx="1160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/>
                <a:t>Spidergirl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834062" y="1646238"/>
              <a:ext cx="1590675" cy="2789238"/>
              <a:chOff x="7239000" y="2895600"/>
              <a:chExt cx="1590224" cy="2788920"/>
            </a:xfrm>
          </p:grpSpPr>
          <p:pic>
            <p:nvPicPr>
              <p:cNvPr id="13320" name="Picture 6" descr="Related imag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0" y="2895600"/>
                <a:ext cx="1379843" cy="2788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14" descr="Image result for tablet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83092">
                <a:off x="8068772" y="4262776"/>
                <a:ext cx="760452" cy="760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977243" y="406400"/>
            <a:ext cx="2223686" cy="1125812"/>
            <a:chOff x="1045465" y="5126867"/>
            <a:chExt cx="2223686" cy="1125812"/>
          </a:xfrm>
        </p:grpSpPr>
        <p:pic>
          <p:nvPicPr>
            <p:cNvPr id="14" name="Picture 16" descr="Free Icons: New message Icon | Computers | Custom Icon Desig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036" y="5126867"/>
              <a:ext cx="938650" cy="94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45465" y="5883347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Encrypted message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755586" y="2040921"/>
            <a:ext cx="2667000" cy="14366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Decryption Process</a:t>
            </a:r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>
            <a:off x="2144500" y="151662"/>
            <a:ext cx="2837338" cy="1219152"/>
          </a:xfrm>
          <a:prstGeom prst="wedgeEllipseCallout">
            <a:avLst>
              <a:gd name="adj1" fmla="val -57536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will decrypt the message so I can read it.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00024 C 0.00539 0.00047 0.01129 -0.00231 0.0158 0.00116 C 0.01789 0.00278 0.01546 0.00787 0.01493 0.01111 C 0.01407 0.01621 0.0125 0.01922 0.00938 0.02223 C -0.00243 0.03334 0.01632 0.01204 0.00382 0.02593 C -0.00104 0.03125 0.0033 0.02894 -0.00277 0.03079 C -0.0052 0.03334 -0.00798 0.03542 -0.01007 0.0382 C -0.01163 0.04028 -0.01354 0.04213 -0.01475 0.04445 C -0.01527 0.04561 -0.01579 0.04699 -0.01666 0.04815 C -0.01736 0.04931 -0.0184 0.04977 -0.01944 0.0507 C -0.02066 0.05625 -0.0217 0.05787 -0.01944 0.06551 C -0.01892 0.06667 -0.01753 0.06621 -0.01666 0.06667 C -0.01527 0.06736 -0.01406 0.06829 -0.01284 0.06922 C -0.01093 0.07061 -0.00885 0.07199 -0.00729 0.07408 C -0.00468 0.07755 -0.00625 0.07593 -0.00277 0.07894 C -0.00208 0.08033 -0.00156 0.08172 -0.00086 0.08264 C -3.61111E-6 0.0838 0.00105 0.08426 0.00191 0.08519 C 0.00261 0.08588 0.00313 0.08681 0.00382 0.08774 C 0.00313 0.09468 0.0033 0.10186 0.00191 0.10857 C 0.00174 0.10996 -3.61111E-6 0.10926 -0.00086 0.10996 C -0.00191 0.11088 -0.00243 0.11274 -0.00364 0.11366 C -0.0118 0.11899 -0.0052 0.11181 -0.01111 0.11598 C -0.01302 0.1176 -0.01666 0.12107 -0.01666 0.1213 C -0.01684 0.12269 -0.01701 0.12431 -0.01753 0.12593 C -0.01788 0.12709 -0.01927 0.12732 -0.01944 0.12848 C -0.01961 0.13449 -0.01909 0.14074 -0.0184 0.14699 C -0.01823 0.14885 -0.01753 0.15047 -0.01666 0.15186 C -0.01441 0.15486 -0.01024 0.15741 -0.00729 0.15926 C -0.00677 0.16019 -0.00625 0.16111 -0.00555 0.16181 C -0.00364 0.16366 -0.00104 0.16551 0.00105 0.16667 C 0.00191 0.16713 0.00278 0.16736 0.00382 0.16783 C 0.0125 0.17223 0.00452 0.16829 0.01216 0.17292 C 0.01355 0.17385 0.01511 0.17454 0.01667 0.17524 C 0.01771 0.1757 0.01858 0.17593 0.01945 0.17662 C 0.02205 0.17824 0.02292 0.1801 0.025 0.18264 C 0.02674 0.19144 0.02726 0.19213 0.025 0.20486 C 0.02466 0.20695 0.02309 0.20811 0.02223 0.20996 C 0.02153 0.21158 0.02136 0.21343 0.02049 0.21482 C 0.01806 0.21899 0.01511 0.22176 0.01216 0.22477 C 0.01111 0.2257 0.01025 0.22662 0.00938 0.22709 C 0.00851 0.22778 0.00747 0.22801 0.0066 0.22848 C 0.00591 0.2301 0.00539 0.23195 0.00469 0.23334 C 0.00417 0.23426 0.00348 0.23496 0.00278 0.23588 C 0.00209 0.23704 0.00157 0.2382 0.00105 0.23959 C -0.00034 0.24676 -0.00225 0.25186 -3.61111E-6 0.25926 C 0.0007 0.26135 0.00382 0.26436 0.00382 0.26459 L 0.00382 0.26436 " pathEditMode="relative" rAng="0" ptsTypes="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 Computing-SoundBible.com-10945688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2.22222E-6 L 0.01718 0.00023 C 0.01944 0.0037 0.02205 0.00694 0.02378 0.01111 C 0.02517 0.01435 0.02552 0.01852 0.02656 0.02222 C 0.02899 0.03194 0.02795 0.02685 0.02934 0.03703 C 0.02899 0.04838 0.02934 0.05995 0.0283 0.07153 C 0.02812 0.07315 0.02257 0.08055 0.02187 0.08148 C 0.01614 0.0875 0.01736 0.08518 0.01163 0.08889 C 0.00208 0.09467 0.01024 0.09097 -0.00035 0.09491 C -0.00122 0.09583 -0.00209 0.09676 -0.00313 0.09745 C -0.004 0.09791 -0.00504 0.09815 -0.00591 0.09861 C -0.00816 0.1 -0.0125 0.10324 -0.01424 0.10486 C -0.01493 0.10555 -0.01545 0.10648 -0.01615 0.10741 C -0.01754 0.10903 -0.01927 0.11065 -0.02066 0.11227 C -0.0217 0.11458 -0.02275 0.11713 -0.02344 0.11967 C -0.02466 0.12291 -0.02483 0.12592 -0.02535 0.12963 C -0.0257 0.13125 -0.02604 0.13287 -0.02622 0.13449 C -0.02535 0.14097 -0.025 0.14791 -0.02344 0.15416 C -0.02257 0.1581 -0.02014 0.15787 -0.01788 0.15926 C -0.01476 0.16111 -0.01424 0.16157 -0.01146 0.16412 C -0.01094 0.16528 -0.01042 0.16666 -0.00955 0.16782 C -0.00903 0.16875 -0.00834 0.16921 -0.00782 0.17037 C -0.00695 0.17176 -0.0066 0.17361 -0.00591 0.17523 C -0.00556 0.17824 -0.00313 0.19421 -0.00313 0.19861 C -0.00313 0.21111 -0.0033 0.22338 -0.004 0.23565 C -0.00452 0.24398 -0.00521 0.24143 -0.00782 0.2456 C -0.00851 0.24676 -0.00886 0.24815 -0.00955 0.2493 C -0.01094 0.25092 -0.01459 0.25324 -0.01615 0.25416 C -0.01702 0.25555 -0.01875 0.25625 -0.01893 0.25787 C -0.02032 0.27801 -0.02084 0.27569 -0.01615 0.28518 L -0.01511 0.29375 L -0.01615 0.29629 " pathEditMode="relative" rAng="0" ptsTypes="AAAAAAAAAAAAAAAAAAAAAAAAAAAA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rgbClr val="FFFFFF"/>
      </a:lt1>
      <a:dk2>
        <a:srgbClr val="0077C8"/>
      </a:dk2>
      <a:lt2>
        <a:srgbClr val="BBB1A7"/>
      </a:lt2>
      <a:accent1>
        <a:srgbClr val="009FDF"/>
      </a:accent1>
      <a:accent2>
        <a:srgbClr val="0077C8"/>
      </a:accent2>
      <a:accent3>
        <a:srgbClr val="FDDA24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13145</TotalTime>
  <Words>719</Words>
  <Application>Microsoft Office PowerPoint</Application>
  <PresentationFormat>On-screen Show (4:3)</PresentationFormat>
  <Paragraphs>118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Bell MT</vt:lpstr>
      <vt:lpstr>Calibri</vt:lpstr>
      <vt:lpstr>Century Gothic</vt:lpstr>
      <vt:lpstr>Courier New</vt:lpstr>
      <vt:lpstr>Retrospect</vt:lpstr>
      <vt:lpstr>Encryption:  Keeping Secrets a Secret</vt:lpstr>
      <vt:lpstr>What are things you want to keep secret?</vt:lpstr>
      <vt:lpstr>Facts about Cybercrimes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Caesar Cipher</vt:lpstr>
      <vt:lpstr>Caesar Cipher</vt:lpstr>
      <vt:lpstr>MAKE YOUR OWN CAESAR CIPHER</vt:lpstr>
      <vt:lpstr>Cut out the circles</vt:lpstr>
      <vt:lpstr>Write the alphabet on the circles</vt:lpstr>
      <vt:lpstr>Align the circles at the center dots.</vt:lpstr>
      <vt:lpstr>Encrypt!!</vt:lpstr>
      <vt:lpstr>Send a secret message</vt:lpstr>
      <vt:lpstr>Hackers!</vt:lpstr>
      <vt:lpstr>How long did it take?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wityvis</dc:creator>
  <cp:lastModifiedBy>Martin Campbell</cp:lastModifiedBy>
  <cp:revision>143</cp:revision>
  <dcterms:created xsi:type="dcterms:W3CDTF">2008-03-23T20:11:55Z</dcterms:created>
  <dcterms:modified xsi:type="dcterms:W3CDTF">2018-04-13T02:21:25Z</dcterms:modified>
</cp:coreProperties>
</file>