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AA28"/>
    <a:srgbClr val="BC11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67277-7C77-4E99-9A99-862AC48614F7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F7BE7-ADF6-4202-9566-9FC8E10C5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92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F7BE7-ADF6-4202-9566-9FC8E10C5E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30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HDMI:  High Definition</a:t>
            </a:r>
            <a:r>
              <a:rPr lang="en-US" baseline="0" dirty="0" smtClean="0"/>
              <a:t> Media Interface  USB: Universal Serial Bus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F7BE7-ADF6-4202-9566-9FC8E10C5E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24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HDMI:  High Definition</a:t>
            </a:r>
            <a:r>
              <a:rPr lang="en-US" baseline="0" dirty="0" smtClean="0"/>
              <a:t> Media Interface  USB: Universal Serial Bus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F7BE7-ADF6-4202-9566-9FC8E10C5E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34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HDMI:  High Definition</a:t>
            </a:r>
            <a:r>
              <a:rPr lang="en-US" baseline="0" dirty="0" smtClean="0"/>
              <a:t> Media Interface  USB: Universal Serial Bus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F7BE7-ADF6-4202-9566-9FC8E10C5E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88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22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961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7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95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74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7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61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1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4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6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24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38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8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8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FD2403C-FDBB-4313-98F3-7D19EB985CA6}" type="datetimeFigureOut">
              <a:rPr lang="en-US" smtClean="0"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B18D60-420B-4E43-ADE6-1C98F31B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4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RASPBERRY PI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Session 1</a:t>
            </a:r>
          </a:p>
          <a:p>
            <a:r>
              <a:rPr lang="en-US" dirty="0" smtClean="0"/>
              <a:t>Cyber-Charged Summer Camp</a:t>
            </a:r>
          </a:p>
          <a:p>
            <a:r>
              <a:rPr lang="en-US" dirty="0" smtClean="0"/>
              <a:t>Dr. English</a:t>
            </a:r>
            <a:endParaRPr lang="en-US" dirty="0"/>
          </a:p>
        </p:txBody>
      </p:sp>
      <p:pic>
        <p:nvPicPr>
          <p:cNvPr id="1026" name="Picture 2" descr="Image result for raspberry pi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296" y="1112836"/>
            <a:ext cx="2743200" cy="244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355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401" y="1665082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09928" y="325604"/>
            <a:ext cx="4577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GPIO:  General Purpose </a:t>
            </a:r>
            <a:r>
              <a:rPr lang="en-US" dirty="0" err="1" smtClean="0"/>
              <a:t>Input/Output</a:t>
            </a:r>
            <a:r>
              <a:rPr lang="en-US" dirty="0" smtClean="0"/>
              <a:t> – important for hardware projects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16341" y="1598766"/>
            <a:ext cx="1854253" cy="762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68034" y="994520"/>
            <a:ext cx="248028" cy="670562"/>
          </a:xfrm>
          <a:prstGeom prst="straightConnector1">
            <a:avLst/>
          </a:prstGeom>
          <a:ln w="5715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517307" y="5280630"/>
            <a:ext cx="2427903" cy="701082"/>
          </a:xfrm>
          <a:prstGeom prst="ellipse">
            <a:avLst/>
          </a:prstGeom>
          <a:noFill/>
          <a:ln>
            <a:solidFill>
              <a:srgbClr val="75AA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970997" y="6004970"/>
            <a:ext cx="974213" cy="532596"/>
          </a:xfrm>
          <a:prstGeom prst="straightConnector1">
            <a:avLst/>
          </a:prstGeom>
          <a:ln w="5715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945210" y="6179909"/>
            <a:ext cx="26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 a camera to your projects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7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Put your Pi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98431"/>
            <a:ext cx="10018713" cy="3692769"/>
          </a:xfrm>
        </p:spPr>
        <p:txBody>
          <a:bodyPr>
            <a:normAutofit/>
          </a:bodyPr>
          <a:lstStyle/>
          <a:p>
            <a:r>
              <a:rPr lang="en-US" dirty="0" smtClean="0"/>
              <a:t>Plug in power last!</a:t>
            </a:r>
          </a:p>
          <a:p>
            <a:r>
              <a:rPr lang="en-US" dirty="0" smtClean="0"/>
              <a:t>Most connections are one way only so it’s hard to mess it up!</a:t>
            </a:r>
          </a:p>
          <a:p>
            <a:r>
              <a:rPr lang="en-US" dirty="0" smtClean="0"/>
              <a:t>Be careful with your microSD card – gently slide it into the slot</a:t>
            </a:r>
          </a:p>
          <a:p>
            <a:r>
              <a:rPr lang="en-US" dirty="0" smtClean="0"/>
              <a:t>Stick on the heat sinks on the CPU chip and the LAN chip.  What are heat sinks?  Why are they shaped the way they are?</a:t>
            </a:r>
          </a:p>
          <a:p>
            <a:r>
              <a:rPr lang="en-US" dirty="0" smtClean="0"/>
              <a:t>Don’t forget to read the instructions when you get home.</a:t>
            </a:r>
          </a:p>
          <a:p>
            <a:r>
              <a:rPr lang="en-US" dirty="0" smtClean="0"/>
              <a:t>Ready for power – great!  Let’s take a look around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9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Raspberry 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credit-card-sized computer that plugs into your TV and a keyboard. </a:t>
            </a:r>
            <a:endParaRPr lang="en-US" dirty="0" smtClean="0"/>
          </a:p>
          <a:p>
            <a:r>
              <a:rPr lang="en-US" dirty="0" smtClean="0"/>
              <a:t>A capable </a:t>
            </a:r>
            <a:r>
              <a:rPr lang="en-US" dirty="0"/>
              <a:t>little computer which can be used in electronics projects, and for many of the things that your desktop PC does, like spreadsheets, word processing, browsing the internet</a:t>
            </a:r>
            <a:r>
              <a:rPr lang="en-US" dirty="0" smtClean="0"/>
              <a:t>, writing programs,  playing games, and playing </a:t>
            </a:r>
            <a:r>
              <a:rPr lang="en-US" dirty="0"/>
              <a:t>high-definition video. </a:t>
            </a:r>
            <a:endParaRPr lang="en-US" dirty="0" smtClean="0"/>
          </a:p>
          <a:p>
            <a:r>
              <a:rPr lang="en-US" dirty="0" smtClean="0"/>
              <a:t>A capable computer designed by a group of British scientists to be affordable and accessible.  </a:t>
            </a:r>
          </a:p>
          <a:p>
            <a:r>
              <a:rPr lang="en-US" dirty="0" smtClean="0"/>
              <a:t>A computer that belongs to YOU!!</a:t>
            </a:r>
          </a:p>
          <a:p>
            <a:endParaRPr lang="en-US" dirty="0"/>
          </a:p>
        </p:txBody>
      </p:sp>
      <p:pic>
        <p:nvPicPr>
          <p:cNvPr id="4" name="Picture 2" descr="Image result for raspberry pi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218" y="5857834"/>
            <a:ext cx="1123782" cy="100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75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Raspberry 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</a:t>
            </a:r>
            <a:r>
              <a:rPr lang="en-US" dirty="0" smtClean="0"/>
              <a:t>videos:  </a:t>
            </a:r>
            <a:r>
              <a:rPr lang="en-US" dirty="0"/>
              <a:t>https://www.raspberrypi.org/help/videos/</a:t>
            </a:r>
          </a:p>
        </p:txBody>
      </p:sp>
      <p:pic>
        <p:nvPicPr>
          <p:cNvPr id="4" name="Picture 2" descr="Image result for raspberry pi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218" y="5857834"/>
            <a:ext cx="1123782" cy="1000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72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called Raspberry 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396" y="2775857"/>
            <a:ext cx="10018713" cy="3624943"/>
          </a:xfrm>
        </p:spPr>
        <p:txBody>
          <a:bodyPr/>
          <a:lstStyle/>
          <a:p>
            <a:r>
              <a:rPr lang="en-US" dirty="0" smtClean="0"/>
              <a:t>Using fruit is a somewhat historical naming convention</a:t>
            </a:r>
          </a:p>
          <a:p>
            <a:r>
              <a:rPr lang="en-US" dirty="0" smtClean="0"/>
              <a:t>Tangerine Computer Systems</a:t>
            </a:r>
          </a:p>
          <a:p>
            <a:r>
              <a:rPr lang="en-US" dirty="0" smtClean="0"/>
              <a:t>Apricots Computers</a:t>
            </a:r>
          </a:p>
          <a:p>
            <a:r>
              <a:rPr lang="en-US" dirty="0" smtClean="0"/>
              <a:t>Apple Computers</a:t>
            </a:r>
          </a:p>
          <a:p>
            <a:r>
              <a:rPr lang="en-US" dirty="0" smtClean="0"/>
              <a:t>Blackberry</a:t>
            </a:r>
          </a:p>
          <a:p>
            <a:endParaRPr lang="en-US" dirty="0"/>
          </a:p>
          <a:p>
            <a:r>
              <a:rPr lang="en-US" dirty="0" smtClean="0"/>
              <a:t>Pi is for Python – the primary programming language used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2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the Pi</a:t>
            </a:r>
            <a:endParaRPr lang="en-US" dirty="0"/>
          </a:p>
        </p:txBody>
      </p:sp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572" y="2144486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47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083" y="1959428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93169" y="325432"/>
            <a:ext cx="30588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CPU:  carries out the instructions of a computer program by performing the basic arithmetic, logical, control and input/output (I/O) operations specified by the instructions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463143" y="1828800"/>
            <a:ext cx="2362200" cy="1186542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 flipV="1">
            <a:off x="3505200" y="2188029"/>
            <a:ext cx="957943" cy="234042"/>
          </a:xfrm>
          <a:prstGeom prst="straightConnector1">
            <a:avLst/>
          </a:prstGeom>
          <a:ln w="5715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354286" y="3056439"/>
            <a:ext cx="2046514" cy="844784"/>
          </a:xfrm>
          <a:prstGeom prst="ellipse">
            <a:avLst/>
          </a:prstGeom>
          <a:noFill/>
          <a:ln>
            <a:solidFill>
              <a:srgbClr val="75AA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739662" y="3507405"/>
            <a:ext cx="614627" cy="88447"/>
          </a:xfrm>
          <a:prstGeom prst="straightConnector1">
            <a:avLst/>
          </a:prstGeom>
          <a:ln w="5715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89158" y="2977893"/>
            <a:ext cx="2668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WI-FI/Bluetooth: to access the internet or connect devices.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4463143" y="905666"/>
            <a:ext cx="1937657" cy="10886"/>
          </a:xfrm>
          <a:prstGeom prst="straightConnector1">
            <a:avLst/>
          </a:prstGeom>
          <a:ln w="7620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6574972" y="260118"/>
            <a:ext cx="3537857" cy="150336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does 1.2 </a:t>
            </a:r>
            <a:r>
              <a:rPr lang="en-US" dirty="0" err="1" smtClean="0"/>
              <a:t>Ghz</a:t>
            </a:r>
            <a:r>
              <a:rPr lang="en-US" dirty="0" smtClean="0"/>
              <a:t> mean?</a:t>
            </a:r>
          </a:p>
          <a:p>
            <a:pPr algn="ctr"/>
            <a:r>
              <a:rPr lang="en-US" dirty="0" smtClean="0"/>
              <a:t>What does 1 GB RAM mean?</a:t>
            </a:r>
          </a:p>
          <a:p>
            <a:pPr algn="ctr"/>
            <a:r>
              <a:rPr lang="en-US" dirty="0" smtClean="0"/>
              <a:t>What does quad core mean?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09156" y="3792471"/>
            <a:ext cx="14465" cy="729888"/>
          </a:xfrm>
          <a:prstGeom prst="straightConnector1">
            <a:avLst/>
          </a:prstGeom>
          <a:ln w="7620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/>
          <p:cNvSpPr/>
          <p:nvPr/>
        </p:nvSpPr>
        <p:spPr>
          <a:xfrm>
            <a:off x="1289158" y="4626820"/>
            <a:ext cx="2766188" cy="1297583"/>
          </a:xfrm>
          <a:prstGeom prst="flowChartDocument">
            <a:avLst/>
          </a:prstGeom>
          <a:solidFill>
            <a:srgbClr val="75AA28"/>
          </a:solidFill>
          <a:ln>
            <a:solidFill>
              <a:srgbClr val="75A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is the difference between WI-FI and Bluetooth?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4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3" grpId="0"/>
      <p:bldP spid="16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490" y="137377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93502" y="1305577"/>
            <a:ext cx="3058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microSD card slot:  holds your Pi’s OS and other programs.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652055" y="1992922"/>
            <a:ext cx="1854253" cy="762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flipH="1" flipV="1">
            <a:off x="3739662" y="2102667"/>
            <a:ext cx="912393" cy="271255"/>
          </a:xfrm>
          <a:prstGeom prst="straightConnector1">
            <a:avLst/>
          </a:prstGeom>
          <a:ln w="5715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747624" y="3572513"/>
            <a:ext cx="2895821" cy="844784"/>
          </a:xfrm>
          <a:prstGeom prst="ellipse">
            <a:avLst/>
          </a:prstGeom>
          <a:noFill/>
          <a:ln>
            <a:solidFill>
              <a:srgbClr val="75AA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338837" y="4452457"/>
            <a:ext cx="334941" cy="593416"/>
          </a:xfrm>
          <a:prstGeom prst="straightConnector1">
            <a:avLst/>
          </a:prstGeom>
          <a:ln w="5715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74518" y="5099814"/>
            <a:ext cx="2668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Power:  uses a </a:t>
            </a:r>
            <a:r>
              <a:rPr lang="en-US" dirty="0" err="1" smtClean="0"/>
              <a:t>microUSB</a:t>
            </a:r>
            <a:r>
              <a:rPr lang="en-US" dirty="0" smtClean="0"/>
              <a:t> connector 5V and ~ 2A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00032" y="2419780"/>
            <a:ext cx="8707" cy="1176072"/>
          </a:xfrm>
          <a:prstGeom prst="straightConnector1">
            <a:avLst/>
          </a:prstGeom>
          <a:ln w="7620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1014531" y="3832056"/>
            <a:ext cx="3537857" cy="150336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Where might you have seen something like this before?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8153178" y="5050803"/>
            <a:ext cx="14465" cy="729888"/>
          </a:xfrm>
          <a:prstGeom prst="straightConnector1">
            <a:avLst/>
          </a:prstGeom>
          <a:ln w="7620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/>
          <p:cNvSpPr/>
          <p:nvPr/>
        </p:nvSpPr>
        <p:spPr>
          <a:xfrm>
            <a:off x="8838819" y="4774187"/>
            <a:ext cx="2766188" cy="1297583"/>
          </a:xfrm>
          <a:prstGeom prst="flowChartDocument">
            <a:avLst/>
          </a:prstGeom>
          <a:solidFill>
            <a:srgbClr val="75AA28"/>
          </a:solidFill>
          <a:ln>
            <a:solidFill>
              <a:srgbClr val="75A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That’s about the same as what your cell phone battery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2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3" grpId="0"/>
      <p:bldP spid="16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14" y="92739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24776" y="92739"/>
            <a:ext cx="2367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USB ports:  connect a USB keyboard, mouse, and other peripherals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225014" y="408006"/>
            <a:ext cx="1854253" cy="762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079267" y="499327"/>
            <a:ext cx="692043" cy="289679"/>
          </a:xfrm>
          <a:prstGeom prst="straightConnector1">
            <a:avLst/>
          </a:prstGeom>
          <a:ln w="5715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671053" y="3675650"/>
            <a:ext cx="1500776" cy="701082"/>
          </a:xfrm>
          <a:prstGeom prst="ellipse">
            <a:avLst/>
          </a:prstGeom>
          <a:noFill/>
          <a:ln>
            <a:solidFill>
              <a:srgbClr val="75AA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172566" y="4231614"/>
            <a:ext cx="585805" cy="548544"/>
          </a:xfrm>
          <a:prstGeom prst="straightConnector1">
            <a:avLst/>
          </a:prstGeom>
          <a:ln w="5715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02126" y="4473789"/>
            <a:ext cx="2668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HDMI:  use a TV or monitor to see what your Pi is doing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1008388" y="1174601"/>
            <a:ext cx="8707" cy="1176072"/>
          </a:xfrm>
          <a:prstGeom prst="straightConnector1">
            <a:avLst/>
          </a:prstGeom>
          <a:ln w="7620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9577754" y="2460836"/>
            <a:ext cx="2305592" cy="150336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does USB stand for?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4049842" y="5240215"/>
            <a:ext cx="1371598" cy="15958"/>
          </a:xfrm>
          <a:prstGeom prst="straightConnector1">
            <a:avLst/>
          </a:prstGeom>
          <a:ln w="7620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Document 22"/>
          <p:cNvSpPr/>
          <p:nvPr/>
        </p:nvSpPr>
        <p:spPr>
          <a:xfrm>
            <a:off x="5591527" y="4847730"/>
            <a:ext cx="2766188" cy="1297583"/>
          </a:xfrm>
          <a:prstGeom prst="flowChartDocument">
            <a:avLst/>
          </a:prstGeom>
          <a:solidFill>
            <a:srgbClr val="75AA28"/>
          </a:solidFill>
          <a:ln>
            <a:solidFill>
              <a:srgbClr val="75A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What does HDMI stand for?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98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3" grpId="0"/>
      <p:bldP spid="16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spberry Pi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079" y="86768"/>
            <a:ext cx="7315653" cy="414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76884" y="1298610"/>
            <a:ext cx="21213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LAN:  Ethernet connection for a Local Area Network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430588" y="2024755"/>
            <a:ext cx="1854253" cy="76200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284841" y="2116076"/>
            <a:ext cx="692043" cy="289679"/>
          </a:xfrm>
          <a:prstGeom prst="straightConnector1">
            <a:avLst/>
          </a:prstGeom>
          <a:ln w="5715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856937" y="3223016"/>
            <a:ext cx="2427903" cy="701082"/>
          </a:xfrm>
          <a:prstGeom prst="ellipse">
            <a:avLst/>
          </a:prstGeom>
          <a:noFill/>
          <a:ln>
            <a:solidFill>
              <a:srgbClr val="75AA28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8229600" y="3957342"/>
            <a:ext cx="233264" cy="896012"/>
          </a:xfrm>
          <a:prstGeom prst="straightConnector1">
            <a:avLst/>
          </a:prstGeom>
          <a:ln w="57150">
            <a:solidFill>
              <a:srgbClr val="75A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87939" y="4886598"/>
            <a:ext cx="2668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3.5 mm audio:  use standard headphones or even speakers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0695800" y="2576891"/>
            <a:ext cx="8707" cy="1176072"/>
          </a:xfrm>
          <a:prstGeom prst="straightConnector1">
            <a:avLst/>
          </a:prstGeom>
          <a:ln w="76200">
            <a:solidFill>
              <a:srgbClr val="BC114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9577754" y="3924098"/>
            <a:ext cx="2305592" cy="150336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Does your school use WI-FI or a LAN?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8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0" grpId="0" animBg="1"/>
      <p:bldP spid="13" grpId="0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Custom 4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142"/>
      </a:accent1>
      <a:accent2>
        <a:srgbClr val="75AA28"/>
      </a:accent2>
      <a:accent3>
        <a:srgbClr val="EAAC35"/>
      </a:accent3>
      <a:accent4>
        <a:srgbClr val="75AA2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327</TotalTime>
  <Words>440</Words>
  <Application>Microsoft Office PowerPoint</Application>
  <PresentationFormat>Widescreen</PresentationFormat>
  <Paragraphs>53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Parallax</vt:lpstr>
      <vt:lpstr>RASPBERRY PI</vt:lpstr>
      <vt:lpstr>What is a Raspberry Pi?</vt:lpstr>
      <vt:lpstr>What is a Raspberry Pi?</vt:lpstr>
      <vt:lpstr>Why is it called Raspberry Pi?</vt:lpstr>
      <vt:lpstr>Parts of the Pi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Let’s Put your Pi Together</vt:lpstr>
    </vt:vector>
  </TitlesOfParts>
  <Company>University of Alabama in Huntsville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RASPBERRY PI</dc:title>
  <dc:creator>COE</dc:creator>
  <cp:lastModifiedBy>Martin Campbell</cp:lastModifiedBy>
  <cp:revision>19</cp:revision>
  <dcterms:created xsi:type="dcterms:W3CDTF">2017-06-15T03:31:57Z</dcterms:created>
  <dcterms:modified xsi:type="dcterms:W3CDTF">2019-06-27T14:04:37Z</dcterms:modified>
</cp:coreProperties>
</file>