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73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660"/>
  </p:normalViewPr>
  <p:slideViewPr>
    <p:cSldViewPr snapToGrid="0">
      <p:cViewPr varScale="1">
        <p:scale>
          <a:sx n="71" d="100"/>
          <a:sy n="71" d="100"/>
        </p:scale>
        <p:origin x="3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38926-F128-4D81-B5EB-A3F9DC0A4033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27E70-FA67-484B-8079-066A6C761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40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C1E850-FC6F-476E-965F-8F3306B3EB1D}" type="slidenum">
              <a:rPr lang="en-US" altLang="en-US" b="1" smtClean="0">
                <a:latin typeface="Times New Roman" panose="02020603050405020304" pitchFamily="18" charset="0"/>
              </a:rPr>
              <a:pPr/>
              <a:t>2</a:t>
            </a:fld>
            <a:endParaRPr lang="en-US" altLang="en-US" b="1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830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173F87-DE13-4ADE-903A-E1EC9F24892D}" type="slidenum">
              <a:rPr lang="en-US" altLang="en-US" b="1" smtClean="0">
                <a:latin typeface="Times New Roman" panose="02020603050405020304" pitchFamily="18" charset="0"/>
              </a:rPr>
              <a:pPr/>
              <a:t>12</a:t>
            </a:fld>
            <a:endParaRPr lang="en-US" altLang="en-US" b="1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6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B4D657-5753-4338-81D8-454760E043BA}" type="slidenum">
              <a:rPr lang="en-US" altLang="en-US" b="1" smtClean="0">
                <a:latin typeface="Times New Roman" panose="02020603050405020304" pitchFamily="18" charset="0"/>
              </a:rPr>
              <a:pPr/>
              <a:t>13</a:t>
            </a:fld>
            <a:endParaRPr lang="en-US" altLang="en-US" b="1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85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C909B8-AEBA-43FB-A515-612B1F292C99}" type="slidenum">
              <a:rPr lang="en-US" altLang="en-US" b="1" smtClean="0">
                <a:latin typeface="Times New Roman" panose="02020603050405020304" pitchFamily="18" charset="0"/>
              </a:rPr>
              <a:pPr/>
              <a:t>14</a:t>
            </a:fld>
            <a:endParaRPr lang="en-US" altLang="en-US" b="1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801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B0D730-8C08-461A-90D1-C31855982744}" type="slidenum">
              <a:rPr lang="en-US" altLang="en-US" b="1" smtClean="0">
                <a:latin typeface="Times New Roman" panose="02020603050405020304" pitchFamily="18" charset="0"/>
              </a:rPr>
              <a:pPr/>
              <a:t>15</a:t>
            </a:fld>
            <a:endParaRPr lang="en-US" altLang="en-US" b="1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349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B4F6B4-F0EE-47E8-8162-43F882DDF497}" type="slidenum">
              <a:rPr lang="en-US" altLang="en-US" b="1" smtClean="0">
                <a:latin typeface="Times New Roman" panose="02020603050405020304" pitchFamily="18" charset="0"/>
              </a:rPr>
              <a:pPr/>
              <a:t>16</a:t>
            </a:fld>
            <a:endParaRPr lang="en-US" altLang="en-US" b="1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39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746FE3C-1E77-43B0-8D10-AA8EF1D2E036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779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A1A9356-77AD-48A1-87C5-4C6888B0EB39}" type="slidenum">
              <a:rPr lang="en-US" altLang="en-US" b="1" smtClean="0">
                <a:latin typeface="Times New Roman" panose="02020603050405020304" pitchFamily="18" charset="0"/>
              </a:rPr>
              <a:pPr/>
              <a:t>4</a:t>
            </a:fld>
            <a:endParaRPr lang="en-US" altLang="en-US" b="1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01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FF38FE-68C3-4585-B7BD-4AB2A0E3D825}" type="slidenum">
              <a:rPr lang="en-US" altLang="en-US" b="1" smtClean="0">
                <a:latin typeface="Times New Roman" panose="02020603050405020304" pitchFamily="18" charset="0"/>
              </a:rPr>
              <a:pPr/>
              <a:t>5</a:t>
            </a:fld>
            <a:endParaRPr lang="en-US" altLang="en-US" b="1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01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275AFF-B1CF-42D0-ADB1-9E6E5A51A998}" type="slidenum">
              <a:rPr lang="en-US" altLang="en-US" b="1" smtClean="0">
                <a:latin typeface="Times New Roman" panose="02020603050405020304" pitchFamily="18" charset="0"/>
              </a:rPr>
              <a:pPr/>
              <a:t>6</a:t>
            </a:fld>
            <a:endParaRPr lang="en-US" altLang="en-US" b="1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379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4C488D8-52DE-4DE2-9E35-0C2FD8061A19}" type="slidenum">
              <a:rPr lang="en-US" altLang="en-US" b="1" smtClean="0">
                <a:latin typeface="Times New Roman" panose="02020603050405020304" pitchFamily="18" charset="0"/>
              </a:rPr>
              <a:pPr/>
              <a:t>7</a:t>
            </a:fld>
            <a:endParaRPr lang="en-US" altLang="en-US" b="1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72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54FD43B-BCEB-4377-AAAE-A420EEE01C62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026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64BCFB-9AEE-4EC4-BAE0-FB4819F213C5}" type="slidenum">
              <a:rPr lang="en-US" altLang="en-US" b="1" smtClean="0">
                <a:latin typeface="Times New Roman" panose="02020603050405020304" pitchFamily="18" charset="0"/>
              </a:rPr>
              <a:pPr/>
              <a:t>10</a:t>
            </a:fld>
            <a:endParaRPr lang="en-US" altLang="en-US" b="1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482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D16637D-6AC8-4BD4-85F4-1AFB3CF54E0B}" type="slidenum">
              <a:rPr lang="en-US" altLang="en-US" b="1" smtClean="0">
                <a:latin typeface="Times New Roman" panose="02020603050405020304" pitchFamily="18" charset="0"/>
              </a:rPr>
              <a:pPr/>
              <a:t>11</a:t>
            </a:fld>
            <a:endParaRPr lang="en-US" altLang="en-US" b="1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8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2654301" y="2405064"/>
            <a:ext cx="5827713" cy="164623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Dealing with waste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>
          <a:xfrm>
            <a:off x="2654301" y="4051301"/>
            <a:ext cx="5827713" cy="109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Part I - Landfills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A:\Landfill-GROWS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3733800" cy="3581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6" y="1752600"/>
            <a:ext cx="4043363" cy="3581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Rectangle 1"/>
          <p:cNvSpPr>
            <a:spLocks noChangeArrowheads="1"/>
          </p:cNvSpPr>
          <p:nvPr/>
        </p:nvSpPr>
        <p:spPr bwMode="auto">
          <a:xfrm>
            <a:off x="2424113" y="620713"/>
            <a:ext cx="6227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  <a:latin typeface="Arial" panose="020B0604020202020204" pitchFamily="34" charset="0"/>
              </a:rPr>
              <a:t>The Capping of a FULL Landfill</a:t>
            </a:r>
          </a:p>
        </p:txBody>
      </p:sp>
    </p:spTree>
    <p:extLst>
      <p:ext uri="{BB962C8B-B14F-4D97-AF65-F5344CB8AC3E}">
        <p14:creationId xmlns:p14="http://schemas.microsoft.com/office/powerpoint/2010/main" val="31587794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063751" y="1700213"/>
            <a:ext cx="7008813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Not really.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accent4">
                  <a:lumMod val="1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Landfills are mostly anaerobic. Without the oxygen and water needed to break down organic materials, all garbage decays very slowly in a landfill.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accent4">
                  <a:lumMod val="1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This means our garbage will probably be around for a </a:t>
            </a:r>
            <a:r>
              <a:rPr lang="en-US" sz="2800" i="1" dirty="0">
                <a:solidFill>
                  <a:schemeClr val="accent4">
                    <a:lumMod val="10000"/>
                  </a:schemeClr>
                </a:solidFill>
              </a:rPr>
              <a:t>very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long time.</a:t>
            </a:r>
          </a:p>
        </p:txBody>
      </p:sp>
      <p:sp>
        <p:nvSpPr>
          <p:cNvPr id="46083" name="TextBox 1"/>
          <p:cNvSpPr txBox="1">
            <a:spLocks noChangeArrowheads="1"/>
          </p:cNvSpPr>
          <p:nvPr/>
        </p:nvSpPr>
        <p:spPr bwMode="auto">
          <a:xfrm>
            <a:off x="1992313" y="981075"/>
            <a:ext cx="708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  <a:latin typeface="Arial" panose="020B0604020202020204" pitchFamily="34" charset="0"/>
              </a:rPr>
              <a:t>Garbage in landfills degrade, </a:t>
            </a:r>
            <a:r>
              <a:rPr lang="en-US" altLang="en-US" sz="3200" b="1" i="1">
                <a:solidFill>
                  <a:schemeClr val="tx1"/>
                </a:solidFill>
                <a:latin typeface="Arial" panose="020B0604020202020204" pitchFamily="34" charset="0"/>
              </a:rPr>
              <a:t>right</a:t>
            </a:r>
            <a:r>
              <a:rPr lang="en-US" altLang="en-US" sz="3200" b="1">
                <a:solidFill>
                  <a:schemeClr val="tx1"/>
                </a:solidFill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948788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A:\newspa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7924800" cy="4757738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1752600" y="533401"/>
            <a:ext cx="8686800" cy="701675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prstShdw prst="shdw17" dist="17961" dir="2700000">
              <a:srgbClr val="997A3D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663300"/>
                </a:solidFill>
                <a:latin typeface="Times New Roman" panose="02020603050405020304" pitchFamily="18" charset="0"/>
              </a:rPr>
              <a:t>40 Yr-old Newspaper found in Landfill</a:t>
            </a:r>
            <a:endParaRPr lang="en-US" altLang="en-US" sz="40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4904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A:\GarbageCo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1"/>
            <a:ext cx="6781800" cy="4397375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2819400" y="457201"/>
            <a:ext cx="6705600" cy="701675"/>
          </a:xfrm>
          <a:prstGeom prst="rect">
            <a:avLst/>
          </a:prstGeom>
          <a:solidFill>
            <a:srgbClr val="FFCC66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</p:spPr>
        <p:txBody>
          <a:bodyPr>
            <a:spAutoFit/>
            <a:flatTx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663300"/>
                </a:solidFill>
                <a:latin typeface="Times New Roman" panose="02020603050405020304" pitchFamily="18" charset="0"/>
              </a:rPr>
              <a:t>Even </a:t>
            </a:r>
            <a:r>
              <a:rPr lang="en-US" altLang="en-US" sz="4000" b="1" i="1">
                <a:solidFill>
                  <a:srgbClr val="663300"/>
                </a:solidFill>
                <a:latin typeface="Times New Roman" panose="02020603050405020304" pitchFamily="18" charset="0"/>
              </a:rPr>
              <a:t>food</a:t>
            </a:r>
            <a:r>
              <a:rPr lang="en-US" altLang="en-US" sz="4000" b="1">
                <a:solidFill>
                  <a:srgbClr val="663300"/>
                </a:solidFill>
                <a:latin typeface="Times New Roman" panose="02020603050405020304" pitchFamily="18" charset="0"/>
              </a:rPr>
              <a:t> does NOT degrade</a:t>
            </a:r>
            <a:endParaRPr lang="en-US" altLang="en-US" sz="40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9463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A:\graph1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7302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 descr="A:\graph2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19200"/>
            <a:ext cx="7302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A:\graph3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1219200"/>
            <a:ext cx="8826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A:\graph4a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1219200"/>
            <a:ext cx="8270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 descr="A:\graph5a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9" y="1219200"/>
            <a:ext cx="10572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 descr="A:\graph6a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19200"/>
            <a:ext cx="7302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8" descr="A:\graph7a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19200"/>
            <a:ext cx="11303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209800" y="0"/>
            <a:ext cx="769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Amount</a:t>
            </a:r>
            <a:r>
              <a:rPr lang="en-US" sz="3600" dirty="0">
                <a:solidFill>
                  <a:srgbClr val="663300"/>
                </a:solidFill>
              </a:rPr>
              <a:t> </a:t>
            </a:r>
            <a:r>
              <a:rPr lang="en-US" sz="36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en-US" sz="3600" dirty="0">
                <a:solidFill>
                  <a:srgbClr val="663300"/>
                </a:solidFill>
              </a:rPr>
              <a:t> </a:t>
            </a:r>
            <a:r>
              <a:rPr lang="en-US" sz="36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Trash</a:t>
            </a:r>
            <a:r>
              <a:rPr lang="en-US" sz="3600" dirty="0">
                <a:solidFill>
                  <a:srgbClr val="663300"/>
                </a:solidFill>
              </a:rPr>
              <a:t> </a:t>
            </a:r>
            <a:r>
              <a:rPr lang="en-US" sz="36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Thrown</a:t>
            </a:r>
            <a:r>
              <a:rPr lang="en-US" sz="3600" dirty="0">
                <a:solidFill>
                  <a:srgbClr val="663300"/>
                </a:solidFill>
              </a:rPr>
              <a:t> </a:t>
            </a:r>
            <a:r>
              <a:rPr lang="en-US" sz="36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</a:t>
            </a:r>
            <a:r>
              <a:rPr lang="en-US" sz="3600" dirty="0">
                <a:solidFill>
                  <a:srgbClr val="663300"/>
                </a:solidFill>
              </a:rPr>
              <a:t> </a:t>
            </a:r>
            <a:r>
              <a:rPr lang="en-US" sz="36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Landfills </a:t>
            </a:r>
            <a:r>
              <a:rPr lang="en-US" sz="3600" dirty="0">
                <a:solidFill>
                  <a:srgbClr val="663300"/>
                </a:solidFill>
              </a:rPr>
              <a:t>(</a:t>
            </a:r>
            <a:r>
              <a:rPr lang="en-US" sz="36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</a:t>
            </a:r>
            <a:r>
              <a:rPr lang="en-US" sz="3600" dirty="0">
                <a:solidFill>
                  <a:srgbClr val="663300"/>
                </a:solidFill>
              </a:rPr>
              <a:t> </a:t>
            </a:r>
            <a:r>
              <a:rPr lang="en-US" sz="36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weight</a:t>
            </a:r>
            <a:r>
              <a:rPr lang="en-US" sz="3600" dirty="0">
                <a:solidFill>
                  <a:srgbClr val="663300"/>
                </a:solidFill>
              </a:rPr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495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4"/>
          <p:cNvGraphicFramePr>
            <a:graphicFrameLocks noChangeAspect="1"/>
          </p:cNvGraphicFramePr>
          <p:nvPr/>
        </p:nvGraphicFramePr>
        <p:xfrm>
          <a:off x="3048001" y="2822576"/>
          <a:ext cx="5472113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4" imgW="5486400" imgH="289560" progId="Word.Document.8">
                  <p:embed/>
                </p:oleObj>
              </mc:Choice>
              <mc:Fallback>
                <p:oleObj name="Document" r:id="rId4" imgW="5486400" imgH="2895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1" y="2822576"/>
                        <a:ext cx="5472113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105400" y="457200"/>
            <a:ext cx="2133600" cy="584200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Plastics</a:t>
            </a:r>
            <a:r>
              <a:rPr lang="en-US" sz="3200"/>
              <a:t> </a:t>
            </a: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2057400" y="990600"/>
            <a:ext cx="815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Plastics can take between 200-400 years to degrade. Only 3% of it is currently recycled.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4876800" y="2057401"/>
            <a:ext cx="2362200" cy="523875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Yard</a:t>
            </a:r>
            <a:r>
              <a:rPr lang="en-US" sz="2800" dirty="0">
                <a:solidFill>
                  <a:srgbClr val="663300"/>
                </a:solidFill>
              </a:rPr>
              <a:t> </a:t>
            </a:r>
            <a:r>
              <a:rPr lang="en-US" sz="28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Waste</a:t>
            </a:r>
            <a:endParaRPr lang="en-US" sz="2800" dirty="0"/>
          </a:p>
        </p:txBody>
      </p:sp>
      <p:sp>
        <p:nvSpPr>
          <p:cNvPr id="19462" name="Text Box 20"/>
          <p:cNvSpPr txBox="1">
            <a:spLocks noChangeArrowheads="1"/>
          </p:cNvSpPr>
          <p:nvPr/>
        </p:nvSpPr>
        <p:spPr bwMode="auto">
          <a:xfrm>
            <a:off x="2057400" y="2590800"/>
            <a:ext cx="7848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dirty="0"/>
              <a:t>“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Green Waste” (leaves, twigs, Christmas trees) can be shredded and used as mulch or composted.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4419600" y="3657600"/>
            <a:ext cx="3505200" cy="954088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Paper</a:t>
            </a:r>
            <a:r>
              <a:rPr lang="en-US" sz="2800" dirty="0">
                <a:solidFill>
                  <a:srgbClr val="663300"/>
                </a:solidFill>
              </a:rPr>
              <a:t> &amp; </a:t>
            </a:r>
            <a:r>
              <a:rPr lang="en-US" sz="28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Cardboard</a:t>
            </a:r>
            <a:endParaRPr lang="en-US" sz="2800" dirty="0">
              <a:solidFill>
                <a:srgbClr val="663300"/>
              </a:solidFill>
            </a:endParaRPr>
          </a:p>
        </p:txBody>
      </p:sp>
      <p:sp>
        <p:nvSpPr>
          <p:cNvPr id="19464" name="Text Box 26"/>
          <p:cNvSpPr txBox="1">
            <a:spLocks noChangeArrowheads="1"/>
          </p:cNvSpPr>
          <p:nvPr/>
        </p:nvSpPr>
        <p:spPr bwMode="auto">
          <a:xfrm>
            <a:off x="1809750" y="4657725"/>
            <a:ext cx="8534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Nationwide, paper &amp; cardboard account for 41 % of all municipal solid waste.  Only about 34.5 % is recycled in the U.S.</a:t>
            </a:r>
          </a:p>
        </p:txBody>
      </p:sp>
    </p:spTree>
    <p:extLst>
      <p:ext uri="{BB962C8B-B14F-4D97-AF65-F5344CB8AC3E}">
        <p14:creationId xmlns:p14="http://schemas.microsoft.com/office/powerpoint/2010/main" val="39699886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  <p:bldP spid="194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334000" y="228601"/>
            <a:ext cx="1600200" cy="584775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Metal</a:t>
            </a:r>
            <a:endParaRPr lang="en-US" dirty="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905000" y="762000"/>
            <a:ext cx="8458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Recycling aluminum reduces both air and water pollution by more than 95% due to less energy needed to mine &amp; process it. Only 38% of cans are recycled.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257800" y="2286001"/>
            <a:ext cx="1676400" cy="584775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Glass</a:t>
            </a:r>
            <a:endParaRPr lang="en-US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1905000" y="2971800"/>
            <a:ext cx="8534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Glass was one of the first to be recycled and continues to lead all others in % recycled. It is the easiest recycled material to use and is the most cost efficient.</a:t>
            </a:r>
          </a:p>
          <a:p>
            <a:pPr algn="ctr"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419600" y="4484689"/>
            <a:ext cx="3352800" cy="585787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Food</a:t>
            </a:r>
            <a:r>
              <a:rPr lang="en-US" sz="3200" dirty="0">
                <a:solidFill>
                  <a:srgbClr val="663300"/>
                </a:solidFill>
              </a:rPr>
              <a:t> 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Waste</a:t>
            </a:r>
            <a:endParaRPr lang="en-US" dirty="0"/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1981200" y="5181600"/>
            <a:ext cx="8458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15.8 million tons of food goes to waste in the U.S. every year.  Vegetable &amp; plant matter can be composted (NOT meat or fats) and used for mulch.</a:t>
            </a:r>
          </a:p>
        </p:txBody>
      </p:sp>
    </p:spTree>
    <p:extLst>
      <p:ext uri="{BB962C8B-B14F-4D97-AF65-F5344CB8AC3E}">
        <p14:creationId xmlns:p14="http://schemas.microsoft.com/office/powerpoint/2010/main" val="17731509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5" grpId="0"/>
      <p:bldP spid="204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934200" y="838201"/>
            <a:ext cx="3505200" cy="5078413"/>
          </a:xfrm>
          <a:prstGeom prst="rect">
            <a:avLst/>
          </a:prstGeom>
          <a:solidFill>
            <a:srgbClr val="FFCC66"/>
          </a:solidFill>
          <a:ln w="76200" cmpd="tri">
            <a:solidFill>
              <a:srgbClr val="FFFF00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2060"/>
                </a:solidFill>
                <a:latin typeface="Verdana" panose="020B0604030504040204" pitchFamily="34" charset="0"/>
              </a:rPr>
              <a:t>There are 3,091 active sanitary landfills in the U.S. and over 10,000 old municipal landfills (rubbish pits).</a:t>
            </a:r>
          </a:p>
        </p:txBody>
      </p:sp>
      <p:pic>
        <p:nvPicPr>
          <p:cNvPr id="28675" name="Picture 3" descr="A:\trashdum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4800600" cy="4495800"/>
          </a:xfrm>
          <a:prstGeom prst="rect">
            <a:avLst/>
          </a:prstGeom>
          <a:noFill/>
          <a:ln w="76200">
            <a:solidFill>
              <a:srgbClr val="6633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9934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57339"/>
            <a:ext cx="8229600" cy="1139825"/>
          </a:xfrm>
        </p:spPr>
        <p:txBody>
          <a:bodyPr rtlCol="0"/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Vocabulary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420939"/>
            <a:ext cx="8229600" cy="3844925"/>
          </a:xfrm>
        </p:spPr>
        <p:txBody>
          <a:bodyPr rtlCol="0"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sz="2800" b="1" u="sng" dirty="0">
                <a:solidFill>
                  <a:schemeClr val="accent4">
                    <a:lumMod val="10000"/>
                  </a:schemeClr>
                </a:solidFill>
              </a:rPr>
              <a:t>Leachate: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 the liquid that seeps from the MSW in a landfill, which may be toxic.</a:t>
            </a:r>
            <a:endParaRPr lang="en-US" sz="2800" b="1" u="sng" dirty="0">
              <a:solidFill>
                <a:schemeClr val="accent4">
                  <a:lumMod val="1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800" b="1" u="sng" dirty="0">
                <a:solidFill>
                  <a:schemeClr val="accent4">
                    <a:lumMod val="10000"/>
                  </a:schemeClr>
                </a:solidFill>
              </a:rPr>
              <a:t>Vector: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 any animal or pest attracted to the garbage in landfills.  They may spread disease.</a:t>
            </a:r>
            <a:endParaRPr lang="en-US" sz="2800" b="1" u="sng" dirty="0">
              <a:solidFill>
                <a:schemeClr val="accent4">
                  <a:lumMod val="1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800" b="1" u="sng" dirty="0">
                <a:solidFill>
                  <a:schemeClr val="accent4">
                    <a:lumMod val="10000"/>
                  </a:schemeClr>
                </a:solidFill>
              </a:rPr>
              <a:t>Groundwater: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 the water that is under the ground.  This water is commonly used as a drinking water source. It can be contaminated by leachate.</a:t>
            </a:r>
          </a:p>
        </p:txBody>
      </p:sp>
    </p:spTree>
    <p:extLst>
      <p:ext uri="{BB962C8B-B14F-4D97-AF65-F5344CB8AC3E}">
        <p14:creationId xmlns:p14="http://schemas.microsoft.com/office/powerpoint/2010/main" val="3499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3810000" cy="36195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3886200" cy="36195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7346950" cy="1320800"/>
          </a:xfrm>
        </p:spPr>
        <p:txBody>
          <a:bodyPr rtlCol="0"/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Rubbish Pit vs. Sanitary Landfill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019426"/>
            <a:ext cx="8991600" cy="4225925"/>
          </a:xfrm>
        </p:spPr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  <a:defRPr/>
            </a:pPr>
            <a:r>
              <a:rPr lang="en-US" sz="2400" dirty="0"/>
              <a:t>Rubbish pits contain no liners.</a:t>
            </a:r>
          </a:p>
          <a:p>
            <a:pPr marL="0" indent="0" algn="ctr">
              <a:buNone/>
              <a:defRPr/>
            </a:pPr>
            <a:r>
              <a:rPr lang="en-US" sz="2400" dirty="0"/>
              <a:t>Sanitary landfills include groundwater protection.</a:t>
            </a:r>
          </a:p>
        </p:txBody>
      </p:sp>
    </p:spTree>
    <p:extLst>
      <p:ext uri="{BB962C8B-B14F-4D97-AF65-F5344CB8AC3E}">
        <p14:creationId xmlns:p14="http://schemas.microsoft.com/office/powerpoint/2010/main" val="10301185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2135188" y="620713"/>
            <a:ext cx="6153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Arial" panose="020B0604020202020204" pitchFamily="34" charset="0"/>
              </a:rPr>
              <a:t>How is a Sanitary Landfill made?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9289" y="1341439"/>
            <a:ext cx="6192837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Cavities are dug out of the ground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Walls are </a:t>
            </a:r>
            <a:r>
              <a:rPr lang="en-US" altLang="en-US" sz="2400" i="1" dirty="0"/>
              <a:t>sealed</a:t>
            </a:r>
            <a:r>
              <a:rPr lang="en-US" altLang="en-US" sz="2400" dirty="0"/>
              <a:t> with layers of clay and coated with plastic to prevent groundwater contamination from wastewater that accumulates. </a:t>
            </a:r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Sanitary Landfills are designed to stay dry inside, except for liquids that ooze from some garbage, and rainwater that trickles through. As water trickles through a landfill, it dissolves chemicals and other particles, creating a liquid called "leachate."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sz="24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sz="2400" dirty="0"/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4000500"/>
            <a:ext cx="2698750" cy="2166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4867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971800" y="533401"/>
            <a:ext cx="6096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Cross</a:t>
            </a:r>
            <a:r>
              <a:rPr lang="en-US" sz="4000">
                <a:solidFill>
                  <a:srgbClr val="663300"/>
                </a:solidFill>
              </a:rPr>
              <a:t>-</a:t>
            </a:r>
            <a:r>
              <a:rPr lang="en-US" sz="400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Section</a:t>
            </a:r>
            <a:r>
              <a:rPr lang="en-US" sz="4000">
                <a:solidFill>
                  <a:srgbClr val="663300"/>
                </a:solidFill>
              </a:rPr>
              <a:t> </a:t>
            </a:r>
            <a:r>
              <a:rPr lang="en-US" sz="400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en-US" sz="4000">
                <a:solidFill>
                  <a:srgbClr val="663300"/>
                </a:solidFill>
              </a:rPr>
              <a:t> a </a:t>
            </a:r>
            <a:r>
              <a:rPr lang="en-US" sz="400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Landfill</a:t>
            </a:r>
            <a:endParaRPr lang="en-US" sz="4000"/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6172200" cy="403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3407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992314" y="620713"/>
            <a:ext cx="6878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chemeClr val="tx1"/>
                </a:solidFill>
                <a:latin typeface="Arial" panose="020B0604020202020204" pitchFamily="34" charset="0"/>
              </a:rPr>
              <a:t>What is done with the Leachate?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847850" y="1484314"/>
            <a:ext cx="70231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The contained leachate is run through pipes to above-ground storage tanks and hauled for treatment and disposal at a large regional wastewater treatment plant.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Does the leachate ever affect the groundwater?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Ideally, it shouldn’t, but no landfill is perfect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The groundwater can be contaminated with the leachate.</a:t>
            </a:r>
          </a:p>
        </p:txBody>
      </p:sp>
    </p:spTree>
    <p:extLst>
      <p:ext uri="{BB962C8B-B14F-4D97-AF65-F5344CB8AC3E}">
        <p14:creationId xmlns:p14="http://schemas.microsoft.com/office/powerpoint/2010/main" val="14769669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Leachate Problems</a:t>
            </a:r>
          </a:p>
        </p:txBody>
      </p:sp>
      <p:pic>
        <p:nvPicPr>
          <p:cNvPr id="40963" name="Picture 3" descr="Slide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9225" y="1600201"/>
            <a:ext cx="6813550" cy="4530725"/>
          </a:xfrm>
        </p:spPr>
      </p:pic>
    </p:spTree>
    <p:extLst>
      <p:ext uri="{BB962C8B-B14F-4D97-AF65-F5344CB8AC3E}">
        <p14:creationId xmlns:p14="http://schemas.microsoft.com/office/powerpoint/2010/main" val="331604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4" y="28576"/>
            <a:ext cx="6942137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15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10</TotalTime>
  <Words>520</Words>
  <Application>Microsoft Office PowerPoint</Application>
  <PresentationFormat>Widescreen</PresentationFormat>
  <Paragraphs>67</Paragraphs>
  <Slides>16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Verdana</vt:lpstr>
      <vt:lpstr>Wingdings 3</vt:lpstr>
      <vt:lpstr>Vapor Trail</vt:lpstr>
      <vt:lpstr>Document</vt:lpstr>
      <vt:lpstr>Dealing with waste</vt:lpstr>
      <vt:lpstr>PowerPoint Presentation</vt:lpstr>
      <vt:lpstr>Vocabulary</vt:lpstr>
      <vt:lpstr>Rubbish Pit vs. Sanitary Landfill</vt:lpstr>
      <vt:lpstr>PowerPoint Presentation</vt:lpstr>
      <vt:lpstr>PowerPoint Presentation</vt:lpstr>
      <vt:lpstr>PowerPoint Presentation</vt:lpstr>
      <vt:lpstr>Leachate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Campbell</dc:creator>
  <cp:lastModifiedBy>Martin Campbell</cp:lastModifiedBy>
  <cp:revision>3</cp:revision>
  <dcterms:created xsi:type="dcterms:W3CDTF">2017-06-16T15:26:22Z</dcterms:created>
  <dcterms:modified xsi:type="dcterms:W3CDTF">2018-03-30T20:25:14Z</dcterms:modified>
</cp:coreProperties>
</file>