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301" r:id="rId3"/>
    <p:sldId id="258" r:id="rId4"/>
    <p:sldId id="280" r:id="rId5"/>
    <p:sldId id="281" r:id="rId6"/>
    <p:sldId id="282" r:id="rId7"/>
    <p:sldId id="283" r:id="rId8"/>
    <p:sldId id="296" r:id="rId9"/>
    <p:sldId id="297" r:id="rId10"/>
    <p:sldId id="298" r:id="rId11"/>
    <p:sldId id="299" r:id="rId12"/>
    <p:sldId id="284" r:id="rId13"/>
    <p:sldId id="285" r:id="rId14"/>
    <p:sldId id="286" r:id="rId15"/>
    <p:sldId id="266" r:id="rId16"/>
    <p:sldId id="279" r:id="rId17"/>
    <p:sldId id="260" r:id="rId18"/>
    <p:sldId id="287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0E30-9275-4585-BFC7-498E147456D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B2AD-9C57-4D19-AEC4-313F7ED77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8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B2AD-9C57-4D19-AEC4-313F7ED77B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8ED9E42-F6E7-4980-8601-2C544CF7A3E3}" type="datetimeFigureOut">
              <a:rPr lang="en-US" smtClean="0"/>
              <a:pPr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74A1753-0945-4847-ACC6-542BA5778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This is Engineering</a:t>
            </a:r>
            <a:endParaRPr lang="en-US" sz="5400" cap="none" dirty="0" smtClean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 descr="C:\Users\english\Documents\primary\png\UAH_w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657600" cy="145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81335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Biological  Engineers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087" y="4114800"/>
            <a:ext cx="3894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Biological Engineering </a:t>
            </a:r>
            <a:r>
              <a:rPr lang="en-US" sz="2000" dirty="0" smtClean="0"/>
              <a:t>designs </a:t>
            </a:r>
            <a:r>
              <a:rPr lang="en-US" sz="2000" dirty="0"/>
              <a:t>and </a:t>
            </a:r>
            <a:r>
              <a:rPr lang="en-US" sz="2000" dirty="0" smtClean="0"/>
              <a:t>analyses systems and structures in biological processes.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91" y="4114800"/>
            <a:ext cx="426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Work with </a:t>
            </a:r>
            <a:r>
              <a:rPr lang="en-US" sz="2000" dirty="0"/>
              <a:t>doctors, therapists and researchers </a:t>
            </a:r>
            <a:r>
              <a:rPr lang="en-US" sz="2000" dirty="0" smtClean="0"/>
              <a:t>to </a:t>
            </a:r>
            <a:r>
              <a:rPr lang="en-US" sz="2000" dirty="0"/>
              <a:t>solve </a:t>
            </a:r>
            <a:r>
              <a:rPr lang="en-US" sz="2000" dirty="0" smtClean="0"/>
              <a:t>patients’ </a:t>
            </a:r>
            <a:r>
              <a:rPr lang="en-US" sz="2000" dirty="0"/>
              <a:t>problems.</a:t>
            </a:r>
          </a:p>
        </p:txBody>
      </p:sp>
      <p:sp>
        <p:nvSpPr>
          <p:cNvPr id="9" name="AutoShape 2" descr="Image result for biological engineer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mage result for biological engineering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455716"/>
            <a:ext cx="3502025" cy="263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55715"/>
            <a:ext cx="3429000" cy="26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81335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Computer Engineers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8087" y="1676399"/>
            <a:ext cx="3894083" cy="3146287"/>
            <a:chOff x="368087" y="1676399"/>
            <a:chExt cx="3894083" cy="3146287"/>
          </a:xfrm>
        </p:grpSpPr>
        <p:sp>
          <p:nvSpPr>
            <p:cNvPr id="8" name="TextBox 7"/>
            <p:cNvSpPr txBox="1"/>
            <p:nvPr/>
          </p:nvSpPr>
          <p:spPr>
            <a:xfrm>
              <a:off x="368087" y="4114800"/>
              <a:ext cx="38940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Design computer software and hardware.</a:t>
              </a:r>
            </a:p>
          </p:txBody>
        </p:sp>
        <p:pic>
          <p:nvPicPr>
            <p:cNvPr id="4104" name="Picture 8" descr="A photo of an engineering student working on a project at St. Marys Univers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1676399"/>
              <a:ext cx="3227839" cy="240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48291" y="1522412"/>
            <a:ext cx="4264025" cy="3300274"/>
            <a:chOff x="4648291" y="1522412"/>
            <a:chExt cx="4264025" cy="3300274"/>
          </a:xfrm>
        </p:grpSpPr>
        <p:sp>
          <p:nvSpPr>
            <p:cNvPr id="10" name="TextBox 9"/>
            <p:cNvSpPr txBox="1"/>
            <p:nvPr/>
          </p:nvSpPr>
          <p:spPr>
            <a:xfrm>
              <a:off x="4648291" y="4114800"/>
              <a:ext cx="4264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Work as automotive engineers to build safer and smart cars.</a:t>
              </a:r>
              <a:endParaRPr lang="en-US" sz="2000" dirty="0"/>
            </a:p>
          </p:txBody>
        </p:sp>
        <p:pic>
          <p:nvPicPr>
            <p:cNvPr id="2050" name="Picture 2" descr="http://envirodad.com/wp-content/uploads/2013/03/car-computer-01-0212-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522412"/>
              <a:ext cx="2983346" cy="256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75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6200" y="494078"/>
            <a:ext cx="4991102" cy="1651001"/>
            <a:chOff x="3886200" y="494078"/>
            <a:chExt cx="4991102" cy="1651001"/>
          </a:xfrm>
        </p:grpSpPr>
        <p:sp>
          <p:nvSpPr>
            <p:cNvPr id="4" name="Rectangle 3"/>
            <p:cNvSpPr/>
            <p:nvPr/>
          </p:nvSpPr>
          <p:spPr>
            <a:xfrm>
              <a:off x="3886200" y="608364"/>
              <a:ext cx="2971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Joseph </a:t>
              </a:r>
              <a:r>
                <a:rPr lang="en-US" sz="1400" dirty="0" err="1"/>
                <a:t>Burriss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/>
                <a:t>Industrial &amp; Systems Engineering</a:t>
              </a:r>
              <a:br>
                <a:rPr lang="en-US" sz="1400" dirty="0"/>
              </a:br>
              <a:r>
                <a:rPr lang="en-US" sz="1400" dirty="0"/>
                <a:t>Employer: Mentor Graphics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94078"/>
              <a:ext cx="2476502" cy="16510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010400" y="2350858"/>
            <a:ext cx="2362200" cy="3369409"/>
            <a:chOff x="7010400" y="2350858"/>
            <a:chExt cx="2362200" cy="3369409"/>
          </a:xfrm>
        </p:grpSpPr>
        <p:sp>
          <p:nvSpPr>
            <p:cNvPr id="8" name="Rectangle 7"/>
            <p:cNvSpPr/>
            <p:nvPr/>
          </p:nvSpPr>
          <p:spPr>
            <a:xfrm>
              <a:off x="7010400" y="4981603"/>
              <a:ext cx="2362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/>
                <a:t>Stacia</a:t>
              </a:r>
              <a:r>
                <a:rPr lang="en-US" sz="1400" dirty="0"/>
                <a:t> Watts</a:t>
              </a:r>
              <a:br>
                <a:rPr lang="en-US" sz="1400" dirty="0"/>
              </a:br>
              <a:r>
                <a:rPr lang="en-US" sz="1400" dirty="0"/>
                <a:t>Civil Engineering</a:t>
              </a:r>
              <a:br>
                <a:rPr lang="en-US" sz="1400" dirty="0"/>
              </a:br>
              <a:r>
                <a:rPr lang="en-US" sz="1400" dirty="0"/>
                <a:t>Employer: ThyssenKrupp</a:t>
              </a:r>
            </a:p>
          </p:txBody>
        </p:sp>
        <p:pic>
          <p:nvPicPr>
            <p:cNvPr id="9" name="Content Placeholder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922" y="2350858"/>
              <a:ext cx="1956785" cy="26090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61457" y="2810687"/>
            <a:ext cx="4038600" cy="3130724"/>
            <a:chOff x="4661457" y="2810687"/>
            <a:chExt cx="4038600" cy="3130724"/>
          </a:xfrm>
        </p:grpSpPr>
        <p:sp>
          <p:nvSpPr>
            <p:cNvPr id="10" name="Rectangle 9"/>
            <p:cNvSpPr/>
            <p:nvPr/>
          </p:nvSpPr>
          <p:spPr>
            <a:xfrm>
              <a:off x="4661457" y="5202747"/>
              <a:ext cx="40386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Jonathan </a:t>
              </a:r>
              <a:r>
                <a:rPr lang="en-US" sz="1400" dirty="0" err="1"/>
                <a:t>Mitike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/>
                <a:t>Mechanical Engineering</a:t>
              </a:r>
              <a:br>
                <a:rPr lang="en-US" sz="1400" dirty="0"/>
              </a:br>
              <a:r>
                <a:rPr lang="en-US" sz="1400" dirty="0"/>
                <a:t>Employer: Mercedes-Benz </a:t>
              </a:r>
            </a:p>
          </p:txBody>
        </p:sp>
        <p:pic>
          <p:nvPicPr>
            <p:cNvPr id="11" name="Content Placeholder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158" y="2810687"/>
              <a:ext cx="1765171" cy="235499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43674" y="2286000"/>
            <a:ext cx="4174507" cy="1524000"/>
            <a:chOff x="243674" y="2286000"/>
            <a:chExt cx="4174507" cy="1524000"/>
          </a:xfrm>
        </p:grpSpPr>
        <p:sp>
          <p:nvSpPr>
            <p:cNvPr id="12" name="Rectangle 11"/>
            <p:cNvSpPr/>
            <p:nvPr/>
          </p:nvSpPr>
          <p:spPr>
            <a:xfrm>
              <a:off x="243674" y="2678668"/>
              <a:ext cx="22479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Ashley </a:t>
              </a:r>
              <a:r>
                <a:rPr lang="en-US" sz="1400" dirty="0" err="1"/>
                <a:t>Keister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en-US" sz="1400" dirty="0"/>
                <a:t>Electrical Engineering</a:t>
              </a:r>
              <a:br>
                <a:rPr lang="en-US" sz="1400" dirty="0"/>
              </a:br>
              <a:r>
                <a:rPr lang="en-US" sz="1400" dirty="0"/>
                <a:t>Employer: Sanmina-SCI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286000"/>
              <a:ext cx="2284581" cy="1524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0423" y="4192300"/>
            <a:ext cx="6436644" cy="2378658"/>
            <a:chOff x="290423" y="4192300"/>
            <a:chExt cx="6436644" cy="237865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23" y="4192300"/>
              <a:ext cx="1783994" cy="237865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155067" y="5381629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Kristy Key</a:t>
              </a:r>
              <a:br>
                <a:rPr lang="en-US" sz="1400" dirty="0"/>
              </a:br>
              <a:r>
                <a:rPr lang="en-US" sz="1400" dirty="0"/>
                <a:t>Chemical Engineering</a:t>
              </a:r>
              <a:br>
                <a:rPr lang="en-US" sz="1400" dirty="0"/>
              </a:br>
              <a:r>
                <a:rPr lang="en-US" sz="1400" dirty="0" err="1"/>
                <a:t>Hexpol</a:t>
              </a:r>
              <a:r>
                <a:rPr lang="en-US" sz="1400" dirty="0"/>
                <a:t> Compounding</a:t>
              </a:r>
            </a:p>
          </p:txBody>
        </p:sp>
      </p:grp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3"/>
          <a:stretch/>
        </p:blipFill>
        <p:spPr>
          <a:xfrm>
            <a:off x="1518249" y="373106"/>
            <a:ext cx="2257245" cy="1425878"/>
          </a:xfrm>
        </p:spPr>
      </p:pic>
      <p:sp>
        <p:nvSpPr>
          <p:cNvPr id="17" name="Rectangle 16"/>
          <p:cNvSpPr/>
          <p:nvPr/>
        </p:nvSpPr>
        <p:spPr>
          <a:xfrm>
            <a:off x="290423" y="1513453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Roberto </a:t>
            </a:r>
            <a:r>
              <a:rPr lang="en-US" sz="1400" dirty="0" err="1"/>
              <a:t>Dextre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Aerospace Engineering</a:t>
            </a:r>
            <a:br>
              <a:rPr lang="en-US" sz="1400" dirty="0"/>
            </a:br>
            <a:r>
              <a:rPr lang="en-US" sz="1400" dirty="0"/>
              <a:t>Employer: NASA</a:t>
            </a:r>
          </a:p>
        </p:txBody>
      </p:sp>
    </p:spTree>
    <p:extLst>
      <p:ext uri="{BB962C8B-B14F-4D97-AF65-F5344CB8AC3E}">
        <p14:creationId xmlns:p14="http://schemas.microsoft.com/office/powerpoint/2010/main" val="23406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Design Experiences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1" r="1691" b="5018"/>
          <a:stretch/>
        </p:blipFill>
        <p:spPr>
          <a:xfrm>
            <a:off x="4876288" y="381000"/>
            <a:ext cx="4267712" cy="2040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88" y="2421224"/>
            <a:ext cx="2057400" cy="1436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0994" y="55057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UWB SAR</a:t>
            </a:r>
            <a:endParaRPr lang="en-US" b="1" dirty="0"/>
          </a:p>
        </p:txBody>
      </p:sp>
      <p:pic>
        <p:nvPicPr>
          <p:cNvPr id="7" name="Picture 2" descr="UAH solar-powered charging ben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2"/>
          <a:stretch/>
        </p:blipFill>
        <p:spPr bwMode="auto">
          <a:xfrm>
            <a:off x="87152" y="1119445"/>
            <a:ext cx="19543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685" y="452722"/>
            <a:ext cx="200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Powered Charging Station</a:t>
            </a:r>
            <a:endParaRPr lang="en-US" b="1" dirty="0"/>
          </a:p>
        </p:txBody>
      </p:sp>
      <p:pic>
        <p:nvPicPr>
          <p:cNvPr id="5122" name="Picture 2" descr="Air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09" y="2713037"/>
            <a:ext cx="3986647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82444" y="2340485"/>
            <a:ext cx="200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Aircraft Docking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Why Engineering?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Engineers are in demand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tarting salary range:  $51,000 to $67,000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Mean annual salary range:  $87,000 to $115,000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Average growth in engineering jobs is over 10%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Engineers are in demand in Huntsville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#1 concentration of electrical &amp; aerospace engineering jobs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#5 concentration of computer engineer jobs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Engineers work everywhere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 firms, building sites, plants, field work, law offices, hospitals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Want to travel?  Engineering may be the field for you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Engineers change the world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 out engineering grand challenges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Myths about Engineering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543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Engineering is hard.</a:t>
            </a:r>
          </a:p>
        </p:txBody>
      </p:sp>
      <p:pic>
        <p:nvPicPr>
          <p:cNvPr id="5" name="Picture 8" descr="Engineering Before And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384712" cy="33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Myths about Engineering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5438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Engineers are not creative.</a:t>
            </a:r>
          </a:p>
        </p:txBody>
      </p:sp>
      <p:pic>
        <p:nvPicPr>
          <p:cNvPr id="3074" name="Picture 2" descr="http://media.techeblog.com/images/shoppingcartgri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 bwMode="auto">
          <a:xfrm>
            <a:off x="4243477" y="681487"/>
            <a:ext cx="4286250" cy="29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s-media-cache-ak0.pinimg.com/236x/8d/38/87/8d3887f4e1e1293904a90f998c2b1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781300" cy="37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Myths about Engineering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649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Engineers fall somewhere between Leonard and Sheldon on the social scale.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962400"/>
            <a:ext cx="7315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data:image/jpeg;base64,/9j/4AAQSkZJRgABAQAAAQABAAD/2wCEAAkGBxQTEhUUExQUFRQXGBcXFxUUFBUUFBQVFBUWFhUWFBQYHCggGBolHBQUITEhJSkrLi4uFx8zODMsNygtLisBCgoKDg0OGhAQGiwkHyQsLCwsLCwsLCwsLCwsLCwsLCwsLCwsLCwsLCwsLCwsLCwsLCwsLCwsLCwsLCwsLCwsLP/AABEIARkAtAMBEQACEQEDEQH/xAAcAAABBQEBAQAAAAAAAAAAAAAAAQIDBAUGBwj/xABMEAABAwICBAgGDwYHAAMAAAABAAIDBBEFIRIxQVEGEyJhcYGR0wcyUrGzwRUXIzM0Y3JzkpOho7TR8BRCU4PS4SRUYoKywvEWQ6L/xAAbAQADAQEBAQEAAAAAAAAAAAAAAQIDBAUGB//EADMRAAICAQMBBQYGAgMBAAAAAAABAhEDEiExBBNBUWFxBSIykbHBFDNSodHwI+FCcvGB/9oADAMBAAIRAxEAPwDw5ACIAEACABAAgAQAIAEACABAAgAQAIAEACABAAgAQAIAEACAFBQAiAO24NYHBNFGXxguLSS4ukufdZG6g8DU0LOc9I0rOmi4BUxF9Efe96s1nvuL0EzPB3TH90fe96r7TyJ0kp8G1LuH3veqtQqEPg3pdw+971GoKIXeDymH7o+971LWOhPa9pvJb973qO0DSJ7X9N5I+971HaBpFd4PqbyR973qesNJWdwIpgfEb2y94jWPQL/8HprX0G9sveJ6haTLxLg5TxC/FNP+6YbPnEahUc5USQNNhSsP82b+pFiIf2qD/KM+um/qTsQoqYP8oz62b+pFjLtA2lkNjTtafnJj/wB0rGjoIeDNK4ZRt+lL3iNQ9JDWcG4WaoGn/fMP+6NQaTH/AGaEP0XUrBz8bN/UiyTbpODVM8X4po/3Td4ix0cZwip2xzuaxoa0CMgAuIGlGxxzcSdZJ17VQjNQAIA9I4Ft9xi+SfTTLDM9y4HoVI3krGK3LZdjC3IJUwEsgRC9qljGEKWMYUkxjbqrAqVIsmimQMkyKsgoVFHxutJuhUc/jPBO40m5FJSDScVV0bmGzhZWRQlLGCc0AbFDQA5hA0jdo5XMsCkWbkcoc3NAzExWkANwiwolwerGpFj0nC8K/hL/AJMXoWLQxMhAAgD0/gIy9PH8k+mmWOSNsuL2PQaVnJUJUU2WWhWSShMBpQBG8pAc9ivCeCIkF2k4bG5noJGpQ2ilEwX8Obk6MQtvdIR5mpUVRLT8LnHMx9Ja7Ls/8Qh0SHhfATZ5LDvIu3tF7dapCZNS4mxwycOm4srsg1MOsVEgRrzwtLbKUUcdwj4Ph4NhmrTJas88raJ8Tsx1rQhxaH0GJlpsgEzep8Qa62aVFWabprC4UloyajEtLIoKMxtWWPuEAY/CB+lNffHCe2CMrZGD5M1AgQB6t4Ox/h4/kn00yznyVE9Fp4+SpKHWQIcgCKV9taAPP+E/CcvJZGbMGRPlH8lm5eBrGNHFS1F89Q+0oSG2V3yX/WaZLY6CqLTuTomx0wDhcG+/WbfYgGV6aVzTdpItcnzKmSmdJgXCl0bgHXtl/wCqGi00z0WjxVsrQWm+9JAyzIA4ZqwRzWLYSH3yQdMcdo4vFuDxabtHUqTMsnTtboxNB8bswQqOVppmzBitxmUmi1Iie4OOSg2W5DJGgGjJxr3wfNQfh41ujnfJQQIEAereDs/4eP5J9NMokUj0ql1KCh7moAaQgRxPDjHdA8Qw8ojlnyAdnSR51En3FxXeec1cl7bhq/MqUi2yLir2TsRHNlr7NypCZXlP6/XWmiGSU9To9f6yTEixcOFmga8z9gySHsPfSEOFhzDn5vMgK3NPCsUNO4G50TmDzG2Tui9utKirPR6WsEjGuabgi6aBbErGXTOmGSkEmHA7Ei3ks5rhJgjdEmyaOTLueaSt0XEblZgWKOU3sk0aRlRoPdbWoo11GLjnvo+ag9BGt0c75M9AgQB6t4Oh7hH8k+mmUSKR6TTiwUFEhcgDPxrE208L5XfujIX8ZxyaOskIYJWeGVFa6SUucdJznEk7ydalIpvcJHgno9X9/WgOWStlsLnXu9XnU0OynKVSJbI2ZpiI3jUqJGNuD1psRbNS7aTlq5ja2SkoBMcxs8YDt0h0a0AdTwGxnRdxDjkTdl9/k9fqSK7j0akzTLRoBqAsxseju0oJkzxzFYdGR3SrMS/wZpA9yTGjqMQwAFlxrUlnnuOstLbdHAOyCNbGZnIAEAeqeDx9oI/kn00yiRSPRoJMlAyUOQM858LGJkcVADlypHc+jyWA81y49SAPM45LG/T+QTomyzTav1sF/WEmNE7cz0lIYhhJ/XPZA6H2DRbbq6/0UCH/ALM0C51A+pA1QrGNd+tuY9Q7UmOiOSHJAURwts9nOSP12FPuJXIxpLSC02IzB3EO5J7Qhgj2TAKsSRRyeW1rugkZjtuma2ar6gAa0GbMLHK4aJzTJbPKMWn0pD0qiDT4LVAa5IaPRH1TTGkWeQcKPhDvkxehjWqMzKQAIA9F4GVoZFEDtYfTzKJDR31Nirba1BRN7Lt3oGeV+ESqElW4jYxjfOfX9qEDOTsrMy0w268/MoLJ2myQ0JJXbv1ndNINRWeSQXHb6zb80+8XdZJC5zugfrt1pMEaNLAQA45DZsvtJA3ahdQ34G0Y97HSENZcnM6ujP8Aul3h3FJk4uDu1es9l+1XRnZE03t1fZcnznsTZKOxwLHeLgY3dcdWk6yBlqbhLdKwMjEsTdIMrp2Kjn3UZJunqFpZLTU7mm4S1BpNduJSaNs0rKo5vHjeXPXxcHoI1suDNmcmAIA6rDmO4qEt/hn086xyOmaQjaNATTb1GovSKJZt5S1BpMDFrmR2kc8v+IVRZMlRSkbYDt+1WuSHwOv9lx5vyQMdVP1dHaklYN0VmC+SslHQYbwZmnAzY1v+pwB6wLlYSyqJ0w6eUzqaPgUYgHcZC91r2kje6MHo0sz09iyeZM3j0+kxMZh5dpKhhfqAjiP2ZiyuL8ETki73Zkz4JJbSc4gbC5r8+s5LRZF4GLwyfeY8jSMitVTMJJofG89ern6kqEmegUXBwtjaHawBfp1n7VzuVs6FHYnGAJWPSSDAAiw0ijARuRY9I8YENyLFpFGBjcix6TzjhQ21S4bmxDshjXZHhHK+TJTECAPT+A9CJKWM21NI+9mXNm5N8XB0fsONyxNRRhI3IHR53w4puKqXDUHBhHZY/wDFbY9zHJsc9I64HRZaLkyfAyNybQkXY6bTte+iNY5ulZudG6x6uTqKGGnkLImUz3l1gHNJYy5IGRAJOsm7rXsVnUnu2bOeNbJGg3CXUsocLhoIDmm1231E6ORH6Kyk72Z0RSVNHXTtvDvNrdqyNDnJaKaF2lFGHXJBNiXZA2do3GV7ayTa/Qt4JS5MMs5Q4VkzqmYSNjka25FyWXLecFpv5yOhTKKXBcW2t0cTw5pdCZo0bcjtAP8Adb4HaZx9SqaMPD5NB4k2sc1wvquHA5raW+xzR2dnvbYQQDvF+1ch1hxAQA7iQgBjogmAnFhACBgQB4jwv+FydEfomLtXByPkxkxAgD2LwZfA29fpZVzZ+Ub4eDr1gbDUAcV4UcL04GzNHKjNnW/hv2noNu0rXE6dGWVWrPLmroOcvYdTB72i9rnMflvWc20jXHFSZ6NFwfjdHZo1ix3rh1uz09Cou4fQSR2s+1hYECxt0q9bFpXgTV7eRokknXmVIy1TPvDfcpLBtKHjaN6di4JYaBrDfba10m2FWcV4SGD3N28lp6Mnf9Vv0/ec3VR2Rw7IbgNbrc4C3SbN866rOGj3yNtmgbgAuU6RLoAcCgBjigBpTAQIA8P4YfC5OiP0TF2rg5HyYyYgQB7D4M/gbev0sq5s/KN8PB1ywNgTER1EDXscxwu1zS1w3hwsfOkM8RxrAZaaUxvBIGbXgZPbsI594XUppo53jaFwdvK59ijIaYlR6Tg1UdEArja3PRi7RtNddSVRl4o4g9KpCJMEu6J/P6jqQxxLuGg2KQMvznJNkpnA8PYi8RNaNcm+wF2uz861wurMs0XOkjG4KUTH4gGB2k2Pl5Ws4xgWH0j9i3l8FnE0lkaXcetOKxNCK6AHXQAwlACEpgNCAPEeGHwuToj9Exdq4OR8mMmIEAew+DP4G3r9LKubPyjfFwdasTYVACXSAxeE+D/tMVgbObct3E21HmKadDTo8vgh4qpdG7JzDYi9wTttzZhay+GyIuOukdlhkq5mdcWdLSPUM1MnhBWujcC1mkLG17gE5ZXANslUUmJuiHg5wiYGlr2FrufO9zsttVSVCi7Rq0srtJzjkCLBm651nnyChl3sNZM8nkvD2bRYgt6HanKWK/E4zwhTXZG3a5zndTRo+dy6umW7Zx9Y/dSLvg6gZA4l3jStbouP7u3R5gcuxKeXU6O6Xst4+nWWO7q2vL/R6C4pHnDEhgSgBl0wApiAIA8R4YfC5OiP0TF2rg5HyYyYgQB7D4M/gbev0sq5s/KN8XB11liagUAJZIYhQBRxTC4pmOD2i5B5YaNNpAycHa8kwRwGE1dw1w2gFKSrY1jK9zqaSqy1251i0bpkbsUhfk6SMAHa4eZPS0O7Gxvpbiz7ncxjjfoyVJMpY2TioL3hobxbdukbyFu3IeL060aa3ZbhpVsu1LwG6LbC+QAysOjoUmJ5rwjm/aKzi2+K20Y6G5vPbfsXXD3MdnKsb6jqY4l4192brQB1ZBcZ91SOwwXEeNZZ3jt1842OHrWsXZ8l7Q6N9PktfC+PLyL6o4AJQAy6AAlMQ26GM8U4X/C5OiP0TF2rg43yzGTECAPYvBn8Db1+llXNn5Rvi4OuusTUaXIANIb0hjC4IAysW4QwQgh7tJ3kMzd17B1pWb4umnPfheLPJMFrtF2hfK50V05Y2tRyYp09J3GF1mS5JI7YsmqnNcdIZFNNo1jKtySHE5gNFrT02DbdeZVajTtYvuLNFE693eMdfN1qG7InNsgx3ERFHI/a0WbzuOQ+0hOMdToylLTFy8DiuDVOeVKczqF9pObj+uda9RLiJ3ewembcuol6L7v7fM6FgXMfTUPDiDpAkEZgg2IQjPJCM41JWjUpeELxk8aX+oWB6xqK0UjxOo9kRe+J15Pj+/MtOx1tr3y7LdO5Utzx83T5MPxqvPu+ZA7hA3eFVHPaIXcI2b06YtSIjwlZvRpYajzrhO/SqHO3siPbDGV2Lg5XyZSYgQB6PwQxhsFNG0m12k/fTD1LnzK2bYnSNd/CxnlBZaWa6kVpOGDPKRoYu0Q9vCQkXANtm89AUSaR24Ojy5t0qXizOrsckfcaWg22YGs9LvyWbbZ6+HosWLd7vxf8HOTtJBd9EecnnK0i0tjPLFzTm/8A5/Jgm4POF3Hy8k1JnU4FioNr69o9a5MmOmduLJqR10RaQHCywN7L8dQBlZI1tBUVbWAuJAAGZKpEM85xvFHVUjWM8QOy/wBTjrd0AXsuqEdCcmckm+oyRw4+9/1+iN+lgDGho1AWXHJuTtn3OHDHDjjjjwidSag45JoGQHXe6ZNCMfdBnKCaop1WGMf5TTvabfZqWkcsl5nlZ/ZPT5N0tL8v44OfxLDpIs7lzPKGz5Q2LqhkjL1Pn+s9n5en35j4/wAlAOO8rSjz7JcZ98b81T/h4lYFFAAgDRrT7nT/ADR/ETpMCtCwucGjWTZS2krZePHLJNQjyzo6XD2RaxpO8o6r8wXDPNKXofV9P7Nw4KtXLxf2LMk5ss6O2UnQwRaRudQ1/kndGbipu3wPmiu31JJ0zR41KDOXro7O6V6GN2j5HrsenJZCxxBuDY7wre5xptO0a1Fwilj3H7Fi8KZvHqGuUXJOGEp1NaO1LsF4lfivIgnqZJx7u8hlnEBuTQQ27SRtF9HqJTiox4CUpzXvft6XuTcGaS5Mh6G+s+rtWfUT/wCJ7fsDpOc8l5L7v7fM6QBch9OOAQBFUFMlle6BMNOyCRWPumHI8t/8RZMoJmXV4JG7NvIPNm36OzqW0c0lzueL1HsbDk3x+6/2+X8HP4620oG6OAdkEa7k7Vny+SGibj4Nr5GemQCANCu97p/mj+InSYGhhdLohrj4zvsC4807bS4PovZvSrGo5HzL9kasuZXMj3ZK2MEZcQBrP2c6ozmr2QzFK1sbdBhu7zc551ePG5O3wcXW9VHDHTH4iphEvKLHHNwuL6y7Mnrt5leWNrUjP2bl0z7KT3kr9X/4Nxen0i51gNZsBYA67AbAjFkpmftDpLi6MELtPmQSAW6ANCkdJI0x6VmDxjttsbz6shzLObjHfvO3psWTqPcv3Vy/Lw8/JfY6XCKqMgMZySNTHayBtG9ceSMr1M+v6HPg0rFDZruf938zUDVkegOsmIp1WsIJfJC59kCexEDdBHJMxBSJQ5AxbphRxvCL38/Ih9BGvTj8KPz3qfzp/wDZ/UzFRiCANZ8WkKVu+M/iJ7qJuotmuDH2mWMPFmq45s6SOy68/wAT691cPWi08qTsZWdVHNrcr6zt6L7ArSOKeWTlpRnvps1qpnDPpt9yCtZmLbFeN7HJ1kHqVdxo4ZU8YC15u7YTrcPWQsssNLtcHp9B1PbR7PI7kuPNfyijimH6HKHiH/8AJ5+ZbYcurZ8nle0/ZzwPtIfC/wBv9GfoBbnjikAJAdHT0zWRAuOVgQBnpEjWuGcnKZ9p0vTY8HTRb8L272zHlp3E3GW3o3Z710RnFKjxMvT5JT1JV9v9mvh2PObyZQXDyh4w6fK8/Ss54k94npdL7UyQ93Mr8+//AH/eToYKhrxdjg4c2zpGzrXO4tcnuY8sMq1QdlaucAR0espDk6KmiXa0EbseDsCAJQgoVAxLoA5LhF7+fkQ+gjXqQ+FH571P50/+z+pmKjEEAb9G25peaJx+/nWPUP3D0PZcb6qPlZaeeV/uv2hca4PopP8AyJef2LZGSg7mrRBDFyj0Km9jnx412jHyRqUzSeOyAU17rTVRxLApN2UZaQtNxkb5EbCtY5E1ucOTpZRlcdn3M1aCqDwY5ANK2Y2PG8fksZw0+9Hj6Hr9L1KzJ4cy97w7pLy+5gYnQ8U8j905t6N3UuzHk1xs+W9o9G+lzOP/ABe69P8AQynpS87m7/y3lOc1Ez6XpJ55bbLx/jzOgpqewaD+6LAHYuGUrbZ9bhwaIRi+5Uiw6IWsps2cFVFOpotyuM2jkzdKmrRRhjex92kg7x6962c4uO550MGbFluJvCUuAL7XAtkLLmZ9Bj1NXLkUnYEi7GncgQ8nsCChrHoEmPDkDs5XhF7+fm4fQRr1IfCj8/6n86f/AGf1MxUYggDoaM2FOfirdtRULn6jij1fZO2XV6L5k0p90HT6iuVfCe5ldZl6l+NyzPQgyGF9nuVPgxg6ySZPKBcFJGuWtmiuZNEhVVnLrUB8rQUkXkSkRSQBwG8aiNYI3KlKjOeFZEvFd/eJUsErWh4Ok07Mr/2O1OM9DuIZ8EerhGGVPVF93f8A+95KyAM9W5Q5NnRDFHEvoSNSKJAkUOcUDY1sYAQVGKqxQgaEJQIYzMoEPkPJQOXBHfNBHeOZJmQnQKXcc1wh9+/lw+gjXpw+FHwfUfmz9X9TNVGQIA3gfcoPmz+InWGXk9PoXUW/MfVv5Qdvse3WueC2aPX6ifvxn6MuwPWTR3Yp0JA/M85TaFimnJ2LLNuQkOeS+CMC6fBj8RJpJGt0Gl2lAamtkdNwZrYqcTcbE6UyR6LSCAWnPI6Q8U5as8kQmldoXWdBkzaOznVPfny4MLQG7tUHZKr2QqZIt0DFaEAgc9IpS7hCUDI5TsQiZPuFLy3YO1MTlpHPN7IKcrogc7O231JoxlOnTGRO5R6E+4zjL3jD4Qe/fy4PQRr0Y/Cj4vP+bL1f1M1UZAgDfjbeKEfFH8ROufM6aPV9nR1RkgHKjI2t8yx4l6noL/Jha74ktLJySpmqZv0+S8dkU0m5VFGWTI6pBBpHXq3olS4DDrfxFoFZnYmh4KRQ6mzkHMCfV60PgrB72ZeSb+xpEKD0mVpNfUmjnnyBKCboW6ARE6W+pAnIGtQJLeyXSySNtW1kUQ2lMyW7thIUIJCA3d1J9xK3mQVDuWmuDLNKsg2J2ZTfBEZe8zI4Qe/fy4PQRr0I/Cj5DP8Amy9X9TNVGQIA6GI2jp3fFkds8y5s+7o9j2b7sdXnX7D5GaD7/uuWCdqj05x7LJq7mVWgtJbsv9msLR1JWckFLHJw7vt3DrX1pF1b3J2BZs6YruRK1I2SJNiRfcJA3lH5PnP9kSewYF/kfp9y2Cd5UHcroaXZlMyk/eYX2lAvMjuXJk7yJWNskaJUOtdIYyU7ExSYuoIFwRvOaZEnuQtfy+b+ydbGak+0obVa7pxJz1dkcJTZljl3mZj/AL9/Lg9BGu+Pwo+UzfmS9X9TNVGQIA6WJl6eL5sn7+dcuZ1NHuezYaunn6/YljGmyxXP8Mj1oJZcVMiYN/jDJNkQrdy5WwkAvc7ydeepORGNXv5krR0eZSaR3aJNDp86VmyiNI2IE+aHU55Ttf7o8/5olwisHxzfovqWsthsoOxtcJkeldUYN2xnjHcB9qOAitfoThoAyUmlUhGBMS3H6ggohOvoTM3yNc5Am+8YXXTIu2QB409YudV9ttyqnRgskVkpvd8BVeL0IjyLP8JFTnJORlhexnY/79/Lg9BGu+PCPl835kvV/UzkzMEAdTh59yhHxR9POuTqVuj6D2M/cnHz+w2jNiWrGXid+D3ZOAlaLZpw32F1PurUJGOQP1mk+R41/iTGwvzA3XCbRljlukXGOUM7YydEIfck8586Znqttl3BaYyODRYF78i7JtgP7FDVtIrHlWLDPNJbXf0RLiVKYpHMJaSLZtNxmMr7jzHUpap0Xi6hZsayJVf/AIUXu2Jib7ienA0Ok+bL1KZcnThS0X4kjLJGiod1oHRG4nd2FBDRGW/qydmekMggKS7ytObA2KtHLl2WzM+pku0i19t9x33W0FTuzy+oya4Vpv7Dqao0mkHWicNLsrp+oeXG4y5JKI3CnItzXpZXFFHH/fv5cHoI12x4R85m/Ml6v6mcmZggDoqN9m0/PEfxE65uoWx7HsmemTXiSzNs7SC509qPYyxanqQyvN23CrHyZ9XvjtFOHEMtFw5rjZ1LSWHe0cOH2jUdE1/9RZnqtIhxtkAMuZS1exWNLFG7HQ1pJsG2G++amWOlydWLq3KVKOw3Ty57+dFBrpUbMZa1obfV596xb3s9iChGCh3Feqe3WM/Pt19qasxzOEUqKb35E7SrSOScmotvksU1c0tDXAssALnUev8ANEsbu1ubdP1uPQoTTj68fP8AksDI8yyOvhiPdZAN0I92pMUmKCkCYhcmLUVJ23sFadHHnWtpA5oaOdF2JxjCNIoTUxF3DZrG9bRmnszzcvTSheSHKEoZP11oyrcXRztIr4977/Lg9BGuuPCPDy/mS9X9TOTMwQBu3tFTndGfTzrDLzR6XRbR1eDL7uUAQuPg+jfvxTREdxVGTVqmZVZBoldOOVnidXg0O0RxSZWVSW5lim2tLLNO7Wspo7cEqtiiTlt6R9iK91gsl5orzRoumvuWGk9d5bIw65TM7tiHMoFJ2yUHKyRqqapiROLNWbfJ/p3dCbqXIoOWH4d4+H8fxx6FuNwJab8g2ztqF8zbtUVvTOmWS4a8avbb1L+O00TJdGEtLQ1t9CTjW6VsyH7b67bLqppJ0jm6KeXJjbyqne21behncYBrOe4a1NWdPaKOz58CN8zgMmt+ln5k0o+JnLNkS2gvn/oh4zO5y5tyqvAw1ty1S2GB1zfYjghPU7ZKDcFI2tOBkuOg/muupe9E8Ft4cvkMx0+6j5qD0Ea3XB5mR3JvzM9MgEAdBGLxQD4o+nnXPm5R63s5XCS8yWkfybbRkuea3PW6aT013ok41TRt2l8lCsBK2x0eb1SkzPGtdHceWtppFoA9HP8A2WWx2LV3bCw20hr5yiV0Vh09oki4xrd/asHZ6MVjfeOyGpHJTaithoKdEamObdSaJslASNUmwHJudYOsesJ87CX+JtpWnyvuh+kdQyH2/wBkqRprk9o7L9/7+4oACVtglGO5DJMdg61SSMJ5ZP4UVrb1ZzU+WTxsUM6Ix2JeLulZq4WVayMXHStsN2eT7TUYw82Z2M++N+ap/wAPGuw8IooAEAb8Z9zg+aPp51z5uUer7Oez9R0brOvv1hYPg9OEkp2TPapOiSTKsoWiOPJbKOhyuhbX7p5vZ/5fQtBjTtWVyR26Mcu8s4fA25J3WHnPqUZJOqOvosENcpP0NqaCnbCCLuldbaWhhubggizsrWse1Ttp8zRLN+Iacfc7vPw38TMfCLoTNJY4uVoTi0WLQh6RpshCUCsQOQGoXTuig1WAZfX2IsSg5PclIySNntHYibBnc9idmKxK7ZJYJGlIQlApPYyaqou482X5rsxxqJ8t1+btMzS4W38lbGffG/NU/wCHjW5xFFAAgDQhxSzWNMUbtAFoJMwNi5z7HQkA1vdsSaT5LjklH4W0POLD+BF9Op75LRHwK7fL+p/MX2Y+Jj+nU98loj4Ffis3638xPZYfwIvp1PfJ6I+AvxGX9T+Y32Sb/l4vp1HfJ0iO0n4sPZJv+Xi+nUd8ikHaT8X8yRmM2FhDGB8up75S4RfKNYdVngqjNpepZoK2Wd4jip2Pe7xWB9RpOOuzRx2Z5gjs4eA31vUP/m/mTN4/QleKaMshIErhJOWxk5AOPH5XOQ3nIZo7OPgL8Xn/AFv5lD2a+Jj+nU98js4+Afi8/wCt/MPZn4mP6dT3yOzj4B+Lz/rfzE9mPiY/p1PfI7OPgL8Vm/W/mTUdc6V7Y46djnvIa1ofUXc4mwA92Roj4B+KzfrfzG1GJGN7mOgjDmktcNOoyc02I9+3hGiPgH4rN+t/MZ7NfEx/Tqe+R2cfAr8Zn/W/mHs18TH9Op75HZx8A/GZ/wBb+YezXxMf06nvkdnHwF+Lz/rfzD2a+Jj+nU98js4+Afi8/wCt/MDjPxMf06nvkdnHwB9Vnf8AzfzIvZFn+Xh+lUd6rOcr1tVxjtIta3JrQG3sAxjWNA0iTqaNZQBXQAIAEACABAAgAQAIAEAdN4NGE4rRWBNp4ybC9gHC5PMgDZwWmjOHYk1sU8IDqQSGR3GloE5LuS2JhBaLkjPqQBZxWhp6Y1L5aWPi6eqhFLYG1XTPMmm0vvaa8TWSaYzBOsAgIAXHMJpYIpHt4h7qWSTSaGD3eOsa44eb3s4tA03Aag4A5hAFyDgsy8AfStNqrDWu0WuMboKmF/GkTBwdM1z2scXEANcS0EtCAI8Gw9rpGTQ0sfGxYhFTyxsY93E07Ddsz2FxLS92kDJlbiW2tc3AOC4UsIrakEEHj5cj845AGWgAQAIAEACABAAgAQAIAEACABAAgDdoMLp5WNvUCJ9mlwfolty6RpAzFiAxpz8sataACiwOKQD/ABUYc42DA1xdflAZGxzc3LmIJsSAgCSDg01wYRURDTfIxt7AHQJaHDO5BOjqGQcDnY2AI6bAo3AE1UbNK5aHjR5Ic5oJuciSxxAF8rXtcAgD4MChdGxxrIWvc3SLHfu+LySb+NmddtWxABVYFGy16uMi+VhnxZ07uAJ8phyGR0mm+aAFfgVO0tvWRlpdYlobyW2JLjyidYA1HxttigBkGCQF+i6rjaAGuJIG1zg5oIcWlwa0HXbMAE60AE2DQt0bVkbrlvii1ml7QSeVrFwbf6XZ5AkAkdgNPxjWitjLHad3EWLQ21gc7XNz2bc7AEEuDQiNzxVxmzdIMIs9x1hoAcbHYb6jfWLEgFiTg/ABf9tiOdrANJJJIuBp6tVybazrsgDGxKlEcjmNe2Ro1PaQQ4b8ibdCAKqABAAgAQAIA9Q9orEvLpPrZO7QAe0ViXl0n1sndoAPaKxLy6T62Tu0AHtFYl5dJ9bJ3aAD2isS8uk+tk7tAB7RWJeXS/Wyd2gA9orEvLpfrZO7QAe0ViXl0n1sndoAPaKxLy6T62Tu0AHtFYl5dL9bJ3aAD2isS8ul+tk7tAB7RWJeXS/Wyd2gA9orEvLpfrZO7QAe0ViXl0v1sndoAX2isS8ul+tk7tADH+A3EQLmSk+tk7tAEQ8C9d/FpPrZO7QAo8Ctf/FpPrJO6QBWd4L5YZo46qRrRKbRyRaUjHEZvZmAQ+1rXy25qdXvqPc+8tRuDfeiKq4AtIY6nkDmuAdeR4HjguYBosOwOF9pYba7LbJBRk4xd1/P9+Zhjm2veVfv3EI8G8+gDx0GmSAG6T7EHSzDtHM3adlue+Sy3pbO/Cvvxfl4bl6o6tNr13+lWadZ4OonU0HETt/aeUZuNc4RZaIIYWsOpxFr2ycLqJSlB+8tnxSbf7fuU5Y9ldPjfa/S/HuXJWi8ElYb+7UgIJBBkkuCOiNatUDTTpn1GkIEACABAAgAQAIAEACABAAgAQAIAEACAEKAEQAIAoYvrh+eb/xekxor/wD29Q84Wr+Bf3xEh48YdI/5yLNjKddqH68pb4u/0EyXCvFd8of8GL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remyror.files.wordpress.com/2011/10/howar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 bwMode="auto">
          <a:xfrm>
            <a:off x="3880542" y="3124200"/>
            <a:ext cx="13829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e-big-bang-theory.com/images/uploads/0/8969826ec2627eaa7ba6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3411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SwSRlnoUGLGkkRL6im8rR1ALsv68-JcyHriFPMzMz6y2p3xXU_o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r="24071"/>
          <a:stretch/>
        </p:blipFill>
        <p:spPr bwMode="auto">
          <a:xfrm>
            <a:off x="6872900" y="3124200"/>
            <a:ext cx="1993028" cy="18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engineering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Like math and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solving problems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designing and building things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figuring out how things 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being challenged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Like working with diverse group of people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engineers are awe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533400"/>
            <a:ext cx="2727325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gineers are awe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31" y="29874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2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7012" y="914400"/>
            <a:ext cx="4344988" cy="3408717"/>
            <a:chOff x="457200" y="2302933"/>
            <a:chExt cx="4344988" cy="3408717"/>
          </a:xfrm>
        </p:grpSpPr>
        <p:pic>
          <p:nvPicPr>
            <p:cNvPr id="6" name="Picture 2" descr="Y:\Redhawk Images\asDSC_004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90" y="2302933"/>
              <a:ext cx="4095398" cy="340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2483555" y="2393244"/>
              <a:ext cx="2077155" cy="654755"/>
            </a:xfrm>
            <a:prstGeom prst="wedgeEllipse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That test was tough!</a:t>
              </a:r>
              <a:endParaRPr lang="en-US" dirty="0"/>
            </a:p>
          </p:txBody>
        </p:sp>
        <p:sp>
          <p:nvSpPr>
            <p:cNvPr id="8" name="Oval Callout 7"/>
            <p:cNvSpPr/>
            <p:nvPr/>
          </p:nvSpPr>
          <p:spPr>
            <a:xfrm flipH="1">
              <a:off x="457200" y="3121114"/>
              <a:ext cx="1004711" cy="869244"/>
            </a:xfrm>
            <a:prstGeom prst="wedgeEllipse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You said it!</a:t>
              </a:r>
              <a:endParaRPr lang="en-US" dirty="0"/>
            </a:p>
          </p:txBody>
        </p:sp>
      </p:grpSp>
      <p:pic>
        <p:nvPicPr>
          <p:cNvPr id="9" name="Picture 3" descr="Y:\Redhawk Images\as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18" y="334304"/>
            <a:ext cx="3056037" cy="22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DCIM\103___05\IMG_0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64" y="830077"/>
            <a:ext cx="3448809" cy="2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" y="4114800"/>
            <a:ext cx="3448809" cy="2586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5106959" cy="38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Engineering me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9" y="857250"/>
            <a:ext cx="6537432" cy="51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What do Engineers Do? – Solve Problems.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33416" y="609600"/>
            <a:ext cx="3886200" cy="37673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Understand the problem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Creative, innovative and practical solutions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Responsibility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 math and science – also social science, business, arts.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2" name="Picture 18" descr="https://www.universitylifecafe.k-state.edu/_media/uploaded/images/2010/problem_solv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4" r="7943" b="10182"/>
          <a:stretch/>
        </p:blipFill>
        <p:spPr bwMode="auto">
          <a:xfrm>
            <a:off x="228600" y="457200"/>
            <a:ext cx="3600145" cy="29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st me Im Engineer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0" y="2279913"/>
            <a:ext cx="3843443" cy="28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68389.medialib.glogster.com/media/013c5ed1f9061d4f84c3fd3c96997163e6264326d5cec6d15da153add7ef9774/prosthetics-300-m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71" y="4932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olorado.edu/engineering/sites/default/files/ewb-img-amelia-ly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4363"/>
            <a:ext cx="4959848" cy="25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llabcubed.files.wordpress.com/2013/03/infinity_bridge_expedition-engineering_speirs-and-major_infinity-symbol_collabcub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5" y="879976"/>
            <a:ext cx="4966517" cy="27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0821" y="681335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Aerospace Engineers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5575" y="1752600"/>
            <a:ext cx="4264025" cy="3685639"/>
            <a:chOff x="155575" y="1752600"/>
            <a:chExt cx="4264025" cy="3685639"/>
          </a:xfrm>
        </p:grpSpPr>
        <p:pic>
          <p:nvPicPr>
            <p:cNvPr id="1026" name="Picture 2" descr="http://1.bp.blogspot.com/-m47OaBFHglU/T27ohDWt4nI/AAAAAAAABNc/jWsgH8Bp5lU/s640/Aerospace_engineer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06" y="1752600"/>
              <a:ext cx="4250394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5575" y="4114800"/>
              <a:ext cx="42640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Design, build, and test aircraft and spacecraft.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Materials, propulsion, and combustion</a:t>
              </a:r>
              <a:endParaRPr lang="en-US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65734" y="1753518"/>
            <a:ext cx="4264025" cy="2761392"/>
            <a:chOff x="4665734" y="1753518"/>
            <a:chExt cx="4264025" cy="2761392"/>
          </a:xfrm>
        </p:grpSpPr>
        <p:pic>
          <p:nvPicPr>
            <p:cNvPr id="1028" name="Picture 4" descr="http://students.egfi-k12.org/wp-content/uploads/2014/07/aerovelo-eta-road-tes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242" y="1753518"/>
              <a:ext cx="3113010" cy="228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65734" y="4114800"/>
              <a:ext cx="4264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Aerodynamic design for bicycles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4707" y="681335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Chemical Engineers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68087" y="1676400"/>
            <a:ext cx="3894083" cy="3146286"/>
            <a:chOff x="340545" y="1676400"/>
            <a:chExt cx="3894083" cy="3146286"/>
          </a:xfrm>
        </p:grpSpPr>
        <p:sp>
          <p:nvSpPr>
            <p:cNvPr id="8" name="TextBox 7"/>
            <p:cNvSpPr txBox="1"/>
            <p:nvPr/>
          </p:nvSpPr>
          <p:spPr>
            <a:xfrm>
              <a:off x="340545" y="4114800"/>
              <a:ext cx="38940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Develop and design chemical systems, materials, and fuels.</a:t>
              </a:r>
            </a:p>
          </p:txBody>
        </p:sp>
        <p:pic>
          <p:nvPicPr>
            <p:cNvPr id="2050" name="Picture 2" descr="http://static.guim.co.uk/sys-images/Guardian/Pix/pictures/2009/12/15/1260890148526/Chemical-engineering-pilo-0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45" y="1676400"/>
              <a:ext cx="3894083" cy="233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48291" y="1335904"/>
            <a:ext cx="4264025" cy="4194668"/>
            <a:chOff x="4648291" y="1335904"/>
            <a:chExt cx="4264025" cy="4194668"/>
          </a:xfrm>
        </p:grpSpPr>
        <p:sp>
          <p:nvSpPr>
            <p:cNvPr id="10" name="TextBox 9"/>
            <p:cNvSpPr txBox="1"/>
            <p:nvPr/>
          </p:nvSpPr>
          <p:spPr>
            <a:xfrm>
              <a:off x="4648291" y="4822686"/>
              <a:ext cx="4264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Develop materials to embed sensors into PJs to prevent SIDS</a:t>
              </a:r>
              <a:endParaRPr lang="en-US" sz="2000" dirty="0"/>
            </a:p>
          </p:txBody>
        </p:sp>
        <p:pic>
          <p:nvPicPr>
            <p:cNvPr id="2052" name="Picture 4" descr="http://students.egfi-k12.org/wp-content/uploads/2013/02/smart-jamm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335904"/>
              <a:ext cx="3086229" cy="3486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1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8949" y="681335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Mechanical Engineers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68087" y="1828800"/>
            <a:ext cx="3894083" cy="3301663"/>
            <a:chOff x="368087" y="1828800"/>
            <a:chExt cx="3894083" cy="3301663"/>
          </a:xfrm>
        </p:grpSpPr>
        <p:sp>
          <p:nvSpPr>
            <p:cNvPr id="8" name="TextBox 7"/>
            <p:cNvSpPr txBox="1"/>
            <p:nvPr/>
          </p:nvSpPr>
          <p:spPr>
            <a:xfrm>
              <a:off x="368087" y="4114800"/>
              <a:ext cx="38940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Design and build machines, generators, and engines of all kinds.</a:t>
              </a:r>
            </a:p>
          </p:txBody>
        </p:sp>
        <p:pic>
          <p:nvPicPr>
            <p:cNvPr id="3074" name="Picture 2" descr="http://www.uidaho.edu/~/media/Images/Special-Website/Degree-Profiles/Engineering/PhD-mech-engr.ashx?w=700&amp;as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87" y="1828800"/>
              <a:ext cx="3739892" cy="210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648291" y="1737484"/>
            <a:ext cx="4264025" cy="3085202"/>
            <a:chOff x="4648291" y="1737484"/>
            <a:chExt cx="4264025" cy="3085202"/>
          </a:xfrm>
        </p:grpSpPr>
        <p:sp>
          <p:nvSpPr>
            <p:cNvPr id="10" name="TextBox 9"/>
            <p:cNvSpPr txBox="1"/>
            <p:nvPr/>
          </p:nvSpPr>
          <p:spPr>
            <a:xfrm>
              <a:off x="4648291" y="4114800"/>
              <a:ext cx="4264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Develop models to predict forest fire behavior.</a:t>
              </a:r>
              <a:endParaRPr lang="en-US" sz="2000" dirty="0"/>
            </a:p>
          </p:txBody>
        </p:sp>
        <p:pic>
          <p:nvPicPr>
            <p:cNvPr id="3076" name="Picture 4" descr="http://news.psu.edu/sites/default/files/styles/threshold-992/public/forest_floor_fir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072" y="1737484"/>
              <a:ext cx="3422928" cy="228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7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81335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Civil Engineers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3979530"/>
            <a:ext cx="3894083" cy="14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Civil engineers </a:t>
            </a:r>
            <a:r>
              <a:rPr lang="en-US" sz="2000" dirty="0" smtClean="0"/>
              <a:t>build infrastructure </a:t>
            </a:r>
            <a:r>
              <a:rPr lang="en-US" sz="2000" dirty="0"/>
              <a:t>projects </a:t>
            </a:r>
            <a:r>
              <a:rPr lang="en-US" sz="2000" dirty="0" smtClean="0"/>
              <a:t>including </a:t>
            </a:r>
            <a:r>
              <a:rPr lang="en-US" sz="2000" dirty="0"/>
              <a:t>roads, </a:t>
            </a:r>
            <a:r>
              <a:rPr lang="en-US" sz="2000" dirty="0" smtClean="0"/>
              <a:t>bridges</a:t>
            </a:r>
            <a:r>
              <a:rPr lang="en-US" sz="2000" dirty="0"/>
              <a:t>, </a:t>
            </a:r>
            <a:r>
              <a:rPr lang="en-US" sz="2000" dirty="0" smtClean="0"/>
              <a:t>and </a:t>
            </a:r>
            <a:r>
              <a:rPr lang="en-US" sz="2000" dirty="0"/>
              <a:t>sewage treatment.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8291" y="4082451"/>
            <a:ext cx="4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Affect daily human life by providing energy, water, and transportation.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371600"/>
            <a:ext cx="3273425" cy="2607930"/>
          </a:xfrm>
          <a:prstGeom prst="rect">
            <a:avLst/>
          </a:prstGeom>
        </p:spPr>
      </p:pic>
      <p:sp>
        <p:nvSpPr>
          <p:cNvPr id="14" name="AutoShape 2" descr="Image result for offshore wind pictur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0" descr="Image result for offshore wind pictur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91" y="1371600"/>
            <a:ext cx="3657509" cy="26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681335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Electrical Engineers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087" y="4114800"/>
            <a:ext cx="3894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An electrical engineer is someone who designs </a:t>
            </a:r>
            <a:r>
              <a:rPr lang="en-US" sz="2000" dirty="0" smtClean="0"/>
              <a:t>and develops </a:t>
            </a:r>
            <a:r>
              <a:rPr lang="en-US" sz="2000" dirty="0"/>
              <a:t>new electrical </a:t>
            </a:r>
            <a:r>
              <a:rPr lang="en-US" sz="2000" dirty="0" smtClean="0"/>
              <a:t>equipment.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91" y="4114800"/>
            <a:ext cx="426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Space projects - deep space communications, </a:t>
            </a:r>
            <a:r>
              <a:rPr lang="en-US" sz="2000" dirty="0" smtClean="0"/>
              <a:t>power </a:t>
            </a:r>
            <a:r>
              <a:rPr lang="en-US" sz="2000" dirty="0"/>
              <a:t>generation and storage </a:t>
            </a:r>
            <a:r>
              <a:rPr lang="en-US" sz="2000" dirty="0" smtClean="0"/>
              <a:t>networks.</a:t>
            </a:r>
            <a:endParaRPr lang="en-US" sz="2000" dirty="0"/>
          </a:p>
        </p:txBody>
      </p:sp>
      <p:sp>
        <p:nvSpPr>
          <p:cNvPr id="9" name="AutoShape 2" descr="Image result for what do Electrical engineers  do?"/>
          <p:cNvSpPr>
            <a:spLocks noChangeAspect="1" noChangeArrowheads="1"/>
          </p:cNvSpPr>
          <p:nvPr/>
        </p:nvSpPr>
        <p:spPr bwMode="auto">
          <a:xfrm>
            <a:off x="659340" y="1522411"/>
            <a:ext cx="360283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2411"/>
            <a:ext cx="3432083" cy="2563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522411"/>
            <a:ext cx="3505201" cy="25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9248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Engineers aren’t defined by their major.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QUExQUFBQVGBcYFxgWFRUYFxgXFxQXFxYXFhUYHSggGBolHhQUIjEhJSkrLi4uFx8zODMtNygtLisBCgoKDg0OGhAQGywkHyQ0LCwsLCwsLCwsLCwsLCwsLCwsLCw3LCwsLCwsLCwsLCwsLCwsLCwtLCwsLCwtLCwsLP/AABEIALMBGQMBIgACEQEDEQH/xAAbAAABBQEBAAAAAAAAAAAAAAAEAAIDBQYBB//EAD0QAAEDAgQDBgQFAwMEAwEAAAEAAhEDIQQSMUEFUWEGEyJxgZEyobHwFEJSwdEj4fEHYnIVgpKyJDM0Fv/EABoBAAMBAQEBAAAAAAAAAAAAAAABAwIEBQb/xAAwEQACAgEDAgMFCAMAAAAAAAAAAQIRAxIhMQRBEyJRMmFx8PEFI4GRobHB0SRCkv/aAAwDAQACEQMRAD8A8TCeEwJ4QA5NqCye0J0JADNCeRZNbYp7CgBrdk5zb+aa3RdqOmEAOpjUJyjZrqrDDcIqVJyQ6NgRPo3UoGlZI1vieObQUBUbdW9GgczHagAtd0N4kahAYtkEoHTQIBZNa5TQoQLoCQi9NJJRDHAC4B6qc4RwI8MSJ1Gh31RaQ4wlLhFa49UjqrrFcDyNBLpDh4SAYP8AFoTKHCAdXR5uAWPFjVnSugz6tGncqJSV+eHYdvxVWf8AlP0QuIbQHwmfJp/dJZU+EymT7OnjVylH/pFQnD5p1Rg2M9N1wtVTgaoauhy6/Qe3zP8AITECOyulNSQBIKUrhpJ9OqAFwElLc1sNDQlC45NlMViSSSQISSSSAEkkkgCVIPXXiyiCAJw9PDlAFIEgGVNU0J700JgcyrjlKxskBOrs1PogAcK+wHEBSbPjc8i0EtaPMC7reSreDYPvarWbanoBc/T5rSYng4BLnHKwQZ5k6NHM6JMaGYfiJe/MGNFQj9JEgaiGn6ym8awQytqsBDH2IOrHjVp6bg9VruzHZRtR2ZjiRcTBGup9Vfce7MNZQdDZAuZ+o6qDnUtjuUdUKkeLOEBRULuCOx1LI5zfZVlJ8Qro4pbMnrCG+v7/AOEMXnmbaXReOgxHKfn9+yDKBWOLyRck+pXE0JyYm7EkkkgDrhYev7JiJw+UnxktaJJgTty9FG6JtptI+sIHREVxPyrkIENXQlCRQB17CNf2TUikgCWpQcACRGYSJ3HOOXVMDD9kJqcxw30QB0Uj9kLvcn7IUjKYvB28jqE2SNTZIdEThCQCfnB1XGmJKYDEkkoQIKKgeIRTwoKoQAwKQFRLoegBzkyUi5NQARhneL75LouAOZ/dRUDdTYJ8OE80hk+Aqd29zuQj6fwtt2T4Q7FhjqxPchznZQYLySAPJsABYKiwvcGj8x+u69K4fxilhKeaHOpsLWZgQQHOBc0EA2kA+yxO+EUxJXbPUeFU2saGsaGgaABEcUc0tLHfmB89I0Wa7Kdp6eMbU7skPbcA6nZCdn8PXdVrPrOcJjKTILSHXBM3kWjRR27nVu+DyrjuEcyoQ4QWlzXf8mkiR0Ig+qzDV7D/AKn8KDaneCP6jA6P9zbO9xl9l5A8QVeDtHLmjpkS0zJvNuk/JQvNyj+EsBLrXAza7AifWCtD+CoOBOUkAkeo9FonyY5oUjaLjsfZaplGm0mGCETWAa6GhsQDMDcA7eaArYyTMFUOjSpm8Iqn8vuY+q0hqOnp5JtNzp0JjqgRma+GNN2UwTaY6iYTH0Tb/PyVtxRk1XTciNxbwgoFw22v6HyWbL6NtwNzPRLKir8zHPUFNI5p2Z0g2VcyqZzbrmVOxaSGFzKpcqaWosy4jITm0ifLmbD3T6bJN9Lk+QEn6LlR0/sOSYqOARuD7pZWnmClTYCbkAc0sgnX5QgBmVIpz3JgKAYoXE4gpW6oEHvCgqiyJIUDwgAQriS6AgDi6Gp+VODUAdpN+/VOp1Lx1Hp6p1OwPkh2vIII1SGafA8PpZ2Zi4NfAlsWk63sUb22wjsO1mHaWupmKmcCHPIBaMw0ES73VPw/GZ5bEHVvveFq8Zhm4mnnc6p31NmVtJrMxdF5jYXuVN7Ozogk4tFT2E4g6hiKZZfMQ1w5gn7PovdMQxrYLmmJFwJsd45LxXshgadSozxOdlMwwtBmRHi8yvYyXxTYCJd8U3LWgGJiwcTt5lTnyVxcGX/1Lqte+gBYOZVH/ovEMZTg31BIK9Y7e8QFTHNpj4aNMNd/zcczh6DJ815v2gwuSq8W6RpGo+q3jZLNurKui4ggjULRHiTG2bmdmJdOWMs7X1Wbpao2nU9VY5i8w+Kz1SAMsNkTedBNpg3Rles0NOUw4NsMoIMXM3nRUfBnnvrQTEX9/lCtcY5tNpeSS8C28ERA5Rr/AHWWisZpbV+/02I+HGpVc6XgNZBIAaLR789EPxKkaZkvcc17OIA6HTYKHh3E6dOrVcQ7I4DLAk28+SZxfibap8AeGifii+moBsf5RW4tUaqvx3Am1WudMQI5mT/KKrYZ7JGRzRJvseUO0KrA2FaYIV6uRrczoaeUZQbRJ0Bd80pFMVS8ru+xFcfljyISIJ2HsJ9kRBIuINwRG4sojTWbOiWMELLpFqJc1F4JtM2Ih3M7+Sa3JOBVBhOgJ8hKmZgXnaPOyvxThLItpA8ZRPwD2+IEEjYfd0O6mHfDAO7f4P7LRmn0UT8MJmBPknRlwaM0WEag+yaFpXBAYjCjVrWg9Z/mEUybiVeQnb+B5rhIGlzz29t1LiA7R39vTZDkJGGJzp1KauriZkt3BBYl0E9UeVX443A5BAAyeAmtUzAgDrWp8J7GKZtNAA7xYoVy0v8A0Nz6cgBw1DmzLT/vtELPjDnMW8teVt/JJDrYb3pEX+HTpv8AuVr+Adp3942oY7xrcsne0A9bQI6LJ/hHWtM6f4Wu7K8Fof0nVg9/ev7uxyta7rF50t5+uZ1RvHdhPZ3MK8ucAZvYA62gcl6y/iLMNhald5swEgblxEADqTAWd4f2Zw7XkPpuOU2GZ3yMysj26xpq4l1KmHClThjWSSMwnM/X4jJ9AFL2nsdGvTGiDDhxcalQ5nPmoXHV2YnNEdQVWdrKYFRvPIAZ3iQCD5QtT2Z4GXNAqh3hu12ZsRbSCZ9Y1VJ28aKdQU8oLQBDjq0wLA8oLVXwpLzE/Ei4tWYf4XeRR/7oPENhyLwmCdUZLTOTVs3I2habS5JQhKbqKtk+Axndkxq79uu2qbiCXkkyQfX6qNlPxzlIb62IgEHldXOColpa97D3UgEiIvYFZlJJWVw4JZJ6V9PeZ51H2R2ANN1Ud6QGkGZmJknUQQeqvu1XCBSyVGjwuseUxII9J9lQ1cLMhrHH4fELQ46Ag7T1WYz1xtF8vTS6bNpkrr8md4hg6YA7qpnNybQA3mCu4TGhlO/d1NJac4IE2uI+RRtMup03Untpta5pyOIAdpcB299p1IVRhaNQOs0DIJJ2Iacxk87QnFbVdmcs6lqUVG9q7L8/5JK2KJOYADMbi5AJOyMFN35oPlyQmLqNDw+AQ52Ytv7Ejn0VhhqdRzQ/KMh0DMvhA6C/vKUltsbxySb1O/nkpsRWcCWkuifhvHqEXRFgdOQ+ishh2kVC5okMblJAkF1VsHziUPkIMHXnzQ5bCjiam7fGwbhMUH2NnfIooM6x7n6KkLFNhcUWdW8v45JqRZSraRaFttTtoY0vsmELoxlKJkg8oNvl+6jpY1jnZRI5TAnotpozPT6jXtQ9RiJqtcDa4UYe0zIkkWnY81qyUsZX16YIgpM4GXUwWOl5uGncbQeamqMuBOphH1XXAFtB6D+wUM02qUS/S9PilGcsvCRlX4cgkEEEWMjdc/DHmrCvUzuLtQfpso4Vkec4k6p6r5JPNWWMqQw9bKrCCY+mEVTaoqTUWxqAHNajcDgnVDDWlxkWnLY9UMxq0WC4c84cYig9orZj4SYOVtsom07wdVvHHUxMk/6PXw092TUpH4mGA6DqJ/eyqu0OAa1zO7BYx7AZcdSD4ra25c1e8H7X5D3WJpmkTuQcpE9dPS3krXtRhO/w7jTaA6j46f8AuAu6On8K7xwlF6TOpp7mUweID6jCylDKYIAP5nEwHu5b28lrOzPBnOxFJwbnY7xHLs9hkWO2nzU7azalNhgQ8AiI3E6IWh2kZg3AS4uzCcsEtG7j6TbU2WJdOtPJqOR2erHh/wCZ237rzvimJpV8fVpNEMZ3dIFgAh1NpMt2EEkeQK3HC+LDE07lrnRmEDwuAuwjWdvbZeS9gsR/8oh13PY8idS4QT8i5c2GLU6ZfJK47Gq7OAZqwzS6m4tdE5ZBuRPl8ysr/qZerSMC4dfn8AE+gWk7NH/9L9n1nx7rLf6jNcK1M3c1zSZHMQCPYA/9y7svsHLHkw2JpWtt92RvZytlqwdHCPUXH7qKoR9goKk8tc1w1aQR6GVwzjqi0dXT5Xiyxmuzs2vEGzkZ+twnTa6uqOHbkyO+DKWmZ03N/W/kgmVGuYHgWLc3lZHYcyAfCQSBsb7DWJXmJSapdj7qcsOGTyS/3Srbt/Vh1ep3GGZkyVKggAVLy2Jnw3mCPSSsO4VC6q5lJ3jBDovlOcl2U8r/AEWzx9dsH+qym9ga5suHhcCcojcHSORVQzic0y+AHw7NlgGSAG36SPYLfTJxt1ueP18IyajOVR+eDL4ttSvTGVsimXE6CM5mIOu26uuzvDmVqWIbUZlLKTntu4HM34YbMEEkIHCYtzCQ8+Co5pe83IIi9jfr5LSNYXMxBYJjDZJ0ByGm0kX3AcesrtSa2Z4uSUW1KNvbe69a/YxuD4UKjXwYiCJMXkNjTqrR+Hc4sLHAUmOsALxlGVpP/abHqh38OqEBzSx24iQfb3V72d4e6vRdSYRmFWmSSctgxwbYSTMusBsmp3dEsmF4pR1p0/1QDi6QdTfFnOy+sGb+sKppnNY2cNCt12n7P08Kwf1hUqOLfA2PD+om+b3AWLxWEOouN/l8lOK7SOzNNT+8xr4ojyyOo1URadk+k6DfRTVRFxdNqicJqaBMiY5qNosa6czssRFteYUOKytaSHZo2j9yf2TRmVI47HVIgHTeAT7lAV5cZJJK7+OBADWkG28+akcFvcjq1HeEtioC7QT7xA+qOx1WGvPTKPN39kHTEBDYxxIDZtM+qnpuVnRLM4YPDQIx5aUR+M/2j3Q5JXM/3ZWOFSofjnyY5IdoXaj5JPMp1IJmAqi1EsaoqQRLAgB9EXVz2dxjmVRSsabxcHYgajr9VT0jIBG6iq1Mrg/dpC1CWl2Jqz0k4Nr7FrXt5O0Kp8XQr4MZ6Ac6kDLqTvEA065HcumqI4Y8VGNcx5aSOZLZ3tqPQq6o4xzRFQED9TfE0/8AIC49l3bSRPgE7KjDVqbe5BygEOa4+NmYkkT0JsR0TuJ9jqOUimwtPMEk+s6qj7TYb8LUZjMN4Q92V4b8JNzMdYMhbHh/HRVoiq0Zv1AagpLfZh70Y3A8IxWFqCrQcM1MyAZFtDY2IvpKg4Vw5zMScSM9Lu2VH5XQQSWkEMcBBHiNjcRqVuW8do1JY6WlwIv16qoqFpc1jgZNnEkkmDBaJ2t80eFG7HqdUE4Gj3dKlSHxRnd0nmqvti/PhXZ2w6lVGQ82uMSepB+StarXNecx8TrnlA2HTZCupFzajKrTD2lpnnPhjyMH0W5xuNGY8nmzgq6oJdbp7o2s2o1zmkCWktNt2mDqeiYyGgkmHGZj4gP9uwnn/debwXSth2ApvIAzPGUQ4TZkmG+Gd7fOy0uBwL3NLHNDWZg6WgeK2gANt9fnqs72fxbS8U4ygkZR+omxzHd2kesa31bCWmWkgaRa07QRdcebI4OkfSfZnR4upx65Nunx89v69Ch7VYIMgjO9z8xcXEEtbIhrR0U3BaDqNEitT+M5mtJAkAsvbaWERabqfi+JDXAvp0ixgkeF/iJnwgB0bNmxgSgsRjqpio+nBMEuADQeQAgwIgdFTFLyKzg67H/kz0LaPy/1FhsUx7n5WkiTII6mIjyWh7M1TUwlZgLW1KjyII0PdsAkbAw4SqDg2GbVa8E5TBygOmQDIzA66kT0Vp/p+1zRXgWmmDp+XMbLfOxyyThFTktn2+fiDYPCVaT+7cx1+kgHnIR+NrGnSyMOQlxc7KSCfCBcjzPutF3T3ucKjWMH5XteCT/ypiSq/iPCA/xHM0ARnAMdCW5S7WFiqmpep0a1Pp3ib3i7Xw9xlaBaTYkH5FF5D8UGOcGPeFcY7jNGnk/DtpveNXPo2Hh/KHGTPKOSExPHK9dmV7vDaWtaGixkWHlbyRKPcfT501oS/gqamHaTMeyb3cW22RRYUxzUJmpQSdpAmKwrajcrvMRsgGcOLXAHxMsfFtF9ZH1VwGf3QfEcZ3QA3dO0wtR9DnypPzMqWUWZ7ths3uYtygzyUlRqfRc6XADOR8WgAnzFyu1GkKjRyRlRHmshKxRDkPUakkUlKyBybCkTVoiDKSkbpjQi6DEzJJTq9E+rUcQGxGa2+ilpKVtPxB06CI890Acbn5fJcdYguaHD8wOhE7/e6KTKzJCEBeYOn+HIfSJfhqlxuabt2u8r3Wt4dipi68xwXE6lInIY5g3afMLS8C4oK2YEOpuaJIYYDhveLekLrx5FwYkjUdpMJ+IoOoU4dUMOi1iASCTtNgFiexnGnYesWOkCSHNNoMwQRzW44JjKUFjWxeSDY+cnUrJdvOFmnXbiKYOWp8R5PbFyNpH/AK9Vqaa8yEvQ9AfgcPiBOUdYEKnbwRheXMc8ZDEl9hvYbm/y6Kv4fiqjmta1xAcBMWRfE8d4m0aTbgAQ2wtJ8R9fmqmQjGtYG5O9zR+aRodfZA0azabu77w1nkAtLxmyb5iR0H3qsnxPi4puLWiagd4gdAQdI3vCEbxRzg4F13Xe43LyNif0iBZTllXCNRiywx3BJdUdTqNeJLrzJm5g7+cweZQPEezeIZc0nGQR4PH18WScp80qPEXubkbZhcHO/U4tHhLncpuBoPRSDGFvizkHoSuZqLLrT3M86k+mQS1zSCCMzSLg21HRejYF2djXgmHNmQdJ/uqPhXHz43ODajiROcAyC0WjYC+it+DcWpZ4qNDWkWAHhBnkuHPBz2PZ+y+sx9Lqbd32r+QHtJgu8yEOAidSN43npspKb2GkKTns+EDpIA59R81tMbxLCUMO7vgyoypANOxcZ0LW6iOY05rFfhcA53eMqua2QcjwTlvt+o8h1Cn4flSfY6I9f99PIkvMqafoMPFKf4enSaGsrhx71xp2ZAc0vba7iC0ABTYHFOZTLqNN9LvMxflcKgsDlytcJFyBqZ6Kyf2TpuojEFxaKriWSTnJnwZmxHwhxum0aL2wyxDQPFpMcm+iu571Hk8/Hgjpc88no34d7/AoqXHarc7alTO8n4gLC2gGUbzK1nAeKitSIqGHN8JuQ47ZhM9FVcUwLC3M5oJ3+/MrmBxDcjSJGrXDbL06ixVbPPjGLlV7eozE4BjXGDaTAuSL6E7/AOULXqimCQCZ1tafRWWNwpY6MwdZpaR+Zp0d9UOcLmEGfFb3t/Km2qplYQyRkpJf0Vge/WHAdWketxontxXNs+R++a9j7X4VrcFVBaPga0Wvctb6Lyd/C/07c/2KnKOk7I5da3ImZXXbtrKp+M4Z3escbUwNQJiLmWj0VtU4Q8bh3PxOaf8Ayb+4U/BODd9Xp0nNqt8TS7NDxlDhmOcaWO421VI7HLlknaZV4LDsDZZJzXkgiesJtRn3yVp2qxpY99QsbmfUdYHwgSSYjWBA9VmDxIkzLm67z6Bap8mFKKVBGKwbgAS1wzRlnQiSPq0j0KCeBO3ki2YtmQBwtoNonTy8j6ckNVwzntzNDCJIsfFbmE1bMTcY9+Qd7Evw7v0n2KhDyDv1Ck74cinZkFpBF00NSRTEzATTU7Sh2KZpSAnBXQVGCugoArq1jPW6vOAhrW1apMQI6REqlfdzh7KINcGloMgXIB5fqH7rcXTsDc8IefG7XMRk9vormrQfVpllWHNJsWnxMdFrfmFz7qn7O4lrsMwi7hLT0gq8wVXwrthvEkyrwmFrsqFgAEfm/LGxbOso4UcjHwP6jnXcTJLY1byBPujsXXd3bsroc0ZpAE5R8Q9p9lnm45r3Gm976bs0eMCHD/kNJ/fqtppC35Md2lJdWdUiC6D7CJ66KspVjbpI9CvQO23DBVpZqTSPwzTJMgOabug7kFv1XnTWrizRakVg7LKg4+KDNv8ACGqOqHUKTBVNZ1OinqtkEc1O2afIG0Op3BF9VoeyvaEU6oa+hTrZ4aA6AZNhBOio3nM08/3CEY8ggixBkdCLhZascZOL2Nr2lxdR1MNGDp0GtJcSxxc4mI8TtYuh/wDT6qDj6JeWsa2XEn4RAMTIidFLX4o6o0PBiQDGo66rT9k+Gsf/AFq47unq0aSZ+n1U5VFHRjU5y2Cu2fHwWlxdHdB5Y0m7zoHQBbXfYFVnCjU7r+oXOdrdpkggRAiY10HNT9ouGUMRXaMK7I7KQS9xc10yDYybA/Mcr2vB+w2RzHYjEPq5IyNHhaIJIGpJuSfVZjPa0WyYXelt6TOVK7XlzCZt4huJJiRsosLw4Nccs+LmdtVP2hqM/wCqYgMOrG5xERUGovE2gzzcU7DOMyBfpyifoJVHKlZy48WqegnLXOc4Oc3MACSbACIFwJPkLp9VjGuoZCXS5mcxIH9UzAF/hGkoCrUc50sjKdXHQWjwj8xU1Mhu5JExJvPMchb5Kbp7nXFyitL4R6R234nSrYNzqVRrwajWHKbyCXEEaj4V56xv3bmh6+NaDqTzvuTYSesp9HGtOocN9La6W+iUppsIY5RiM4pPcyJmx3tz/f2Q/AuMCiyq52d5LC0DW7oF5NlJxzE5aJDCB3rg0dJNz5R9Sj+IcPp9y8DIDkgOMWIIFyNeScdzM+KoxnEar8QbySATDRNhckgfVVlDBOdUZTEeIgZtuZJ9ASrAl9J0xlMEBwhzYP6Xi3NWODwb6TG4h+VtMhwHiGZ20NA6j5K5wso8Zw6p+g+41HTdCYVpDzmcaZG2k2jey0f/AFlh1a4eUaRHRNqUmVBLYc3cHnuI2SQSdlHhaEZjmDrxIMm2tuV9ehRHd+SJGGa2wEfyNbnzTu76t9wijUZJIztMolhQjFM077fcJmAprxzUoeEFh2lxRNSA0Dn+yKETuqRHVdbVQNapmcnPMQEDG4sw+RoVc8GwVDEMLXONOu02Iv3jTzaTqNLHSEHg8WGPAIDmkAOBAIM3vPmFZt4NRqszsJpuJJEEkDlYn6K2ON8b+4zJ0V1fPg6xbJIsZFsw5gH1HotJw7jbSMwkgXOkhUWNc8AUsT4mg/06ouW9Cd29Ddc/ANYTnHdtgaOcW1OYB3HTVNXF7cBya/H8QHdwDL60U2jeHan0E/JPxrqVcPDmy5kQWmD0AO539QsXSxDwXV3fF8FIawXWmOglWTcZ3ZoMLoDnuJPQOjMTzLmz6FU8TuCXYJxnaCphmPo1MrwWkASM4Pww8bW+hWEDltXYzujmq+I4guBMXDWQGOnef4XalUUcoyNdUcxxqEAfBlIa0dd53hSmpS57FVCK7mOcfD6/NF0q4I67rY0adMCIb7N5n+EQ17B+keywsUjbWPvL9DCvsZ9x/CkwfAq9V0MpPjmRlF+pXomGqMAa8NbJGuUT76rreLQbhcssrTpIosMObf5AXBOxbmMaaz2mDOUTAEzqdTrsr/iBL2BoMZTytAUOC4vnkR80PisQQ+DAG/iFlN23bLa6VLYTO7YZcILY8TTr7rd0eJ020RVJ8IZmneOi80rY1gNgTE3m1p5i/sm4jF1qph7nOZyEBoA2jc9TKck6MqUTnDOz1bGYmtiWRSoPe+Xvku8RBhjfznQcgrivwvI3LD2jxZ84/rP1GlgzS4HW+yn4V2idRDhTBnLlgwGs6tAPKL+apeJcUzWzlzz8T9BfUc4XFjefPN6to9jUdGO2zlWrfKwERYZtgLe/8pMF51P97/RAU6xuTMmLmxvzUwq/f3su97bDitXmZ19IhxhvhN5HObzyXGjQF19bQLTy5ImlWFp8QkTeLTtGn9kXjMO1vibDmnR0WNz9IuouFsssnYoBVfUxVFpcBTpvD2yBaCJMOiT4dzCD45xGTUpmxcRygsgH3zR807H4kUqjXVGmCIsJmPMqt43kc8gEkG7HeYFtdJVsfK2I54NKT1fh3+gNSquYc1N2QzzgXtfotl2oDX0WtpgudTgtgc7un5x1WZ7O8PY7OajwAwF2UgnMYsAQRCixvEqjmxncDJDg0kRBMC3mV0WefXqQ06sSReQQQQD9d1Lw57s8N0/N5dUFTrEuBeO8Gl5zejhefNbftBh2UTSw7GNaaVNveERJqv8AG4OO+UOa3XYoFZUVI/zb7/smZeg9yuk67fdguz5IDkyoBToOijnopGQgAqlAEJlclxsLJ9OsALCVE2qZJt7/ALIEPo0yDcEKJzpJKdVqzJ9P8KOlqgZPV18x9LK24FixBaSqxjxEH0P7eqGqOgyDBWoS0uxNWa2pUDmljvmgquLDaPdu8Tf0/ehWdOJf+o+6Y6oTqSVV5r7CUSQ1yG5QTGbN8oRr8QW9091zlAA/2Nke5OZVwanOk68oHko2aL3juKD2Umj4gfYRoeuiLxTHFgrN8RDMtRu4gRPlosqHEaWTm4l/6nf+RW/E5sVFvVx7hLc0QY+qhGPd+pV2f1KaSs6mMvv/AOiLWtaATAAkqDEccrG4cG+QH7qmKex2ynpRrXL1C3cZr5S3vXgHUAx9FoMFj2Oa2PijxWOo1k81kFa8Hr2c3lcfum0KzQ/iBt96/fqpX4u0fT+6pzU+V/YFd7z+Pr8v5So0pG04B+Hr0nNc3+r8L3SZifC9o0GnuFnMVh3Uarqb9WnXYjZw6FA4fFOpvDm6j58x9FpcbGMoh7f/ALmabZhfM3z1I6zzU2tJqDWpNlSKv39+q62rtyj/AD52QQfz2PzH3C5Uk7wsne5WHDHNaYO+o5eylxeMdPhc5kc7j22/ys1hqlSjWD2ktc05mnr0+at8HjcxyTY+ITy69RcdYlacO5HHmbegbxSg55pO+IggOHTMSSQdRAHNHcS4Qx4JaQ3TI1otJ1BE29FyviG+ESfCI3IJnXlzXKOJyGWzOxuI6/fJEZNopkxwi6k7sAw9B1MC8n1E7eyCx+Fe57nta2CSSNvQm8K4xeLDyXNaGm8gXFtIJ6yoAL/ft9FRI4ZPsd7LcPca7X1KH9Ol/UeZ8JDLhpkxBdlEC90sVinVX1Kjny97nOcTAu52g991ZVKgp0SASC+C68AAbW6xqqZzBoRPz0Tozqvk447HX1XM3X5LjmcpHrI9tlH4unsf5QKkUJGikZoei4kmI6Ph9VGEkkAPqaD1+qdRSSQBJU0Ka/RJJAELynMSSQA8FNbfVJJAHKgUSSSAEupJIASRSSQAip8AfGPVJJAFqus/Y/JpKSSQzhV32Ree9c2bQDHWSJ9kklmfsmoe0hnaYRiKkWkg25kAkqvfUOcdQD8kklNHXLg7UpgiCLBQ8Lbqd8x+qSSpHg5svtEpebX3ClDz9+qSSB90cKkwBmplNxAt7pJJozMJ4g2CQNB67nmgZXEkyY3Euhro2SSSSZp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49803"/>
            <a:ext cx="497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Industrial and Systems Engineers</a:t>
            </a:r>
            <a:endParaRPr lang="en-US" sz="2800" dirty="0"/>
          </a:p>
        </p:txBody>
      </p:sp>
      <p:sp>
        <p:nvSpPr>
          <p:cNvPr id="7" name="AutoShape 2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eg;base64,/9j/4AAQSkZJRgABAQAAAQABAAD/2wCEAAkGBxMSEhUUExQWFRQXGBgYGBcYFxgaFxoYGBgXFxcZFBcZHCggGBwlHBQYITEhJSksLi4uFx8zODMsNygtLisBCgoKDg0OGhAQGywlICQsLCwsLCwsLCwsLCwsLCwsLCwsLCwsLCwsLCwsLCwsLCwsLCwsLCwsLCwsLCwsLCwsLP/AABEIAMIBBAMBIgACEQEDEQH/xAAcAAABBQEBAQAAAAAAAAAAAAAFAAMEBgcCAQj/xABDEAACAQIDBAcECAUDAwUBAAABAgMAEQQSIQUGMUETIlFhcYGRMqGx0QcUI0JSweHwM2JygpIWotIkU5M0Q1SD4hX/xAAaAQACAwEBAAAAAAAAAAAAAAABAwACBAUG/8QALBEAAgIBBAEEAgEDBQAAAAAAAAECEQMEEiExURMiMkEUoWFxkfEFFUJigf/aAAwDAQACEQMRAD8ANw0+zgC5rmJKcnjup8KMY2wg4HCS+3Gh8VHxtSm3PwkguEK96sfzuKh4TDXq/bL2PKYUIaFuqNGjsQOzMpua0Sg4q7DJIznFfR8h/hzMP6gD7xahOI3DxK+yyP52+NantfAzRIz9CpCi5Mcp4DicriqztHaMkbqAdGQOLjke8UtzmgKNmeYrdnFpxhY/02b4UJnhdNGVl8QR8a2XZGPMobMACDyqZKit7QBHeAao838E20YWHpxJrVruK3dwkntQpftAyn3WoRPuDhn9guh7muP91D1Yk2sp+y5iOvfS9r+ROnfwHnUDHYy51191qK7w4B8Jmg1yhlIJGrXGh8Lk/wCNVt5OXrVrvkjVCebupiWbs7da9OvCoUtwbUGQ9nm5VDkYnjXUrU01Ag7h5CrAgkEcCCQR4EV9D/RltHDbTw/RzR3nhVQzNozKRowYAXGnO51FfOQq4/RzvG2CxQf2gVYFbkBjYZQfMCqsh9ASbnmMk4ad4j2X087cfMVVd5t2pmVvrGDin0/jRrklHfmj4/3LU7Zv0wYR9Jo5IjztZwPgfdRLaH0pbNjjzrK0p5IinN55rAeZoUvoBhm1t2GSGWZCcsTKGQ6uqPoHLCwPW0Og4iqsxrQ99vpNkxiyRxwRQxupRjYNKyGxsXsLC4BsBxA1rOGaor+wiJrwmub0qIBV6GI4U7hMJJKbRoznsUE/DhVjwG4GMksWVYh/Odf8VvQckuw0VhpCeJrwue2tN2f9GcQ/jSM57F6o+dWLAbr4WH2IUB7SLt6m5pbyxXQdplm7mzpWckROVKkXykC5tbU6UTw+4k7sS5WNTy9pvQaD1rUjGBwFcOtLeVlqKZgtx4E9rNIe82HoKNYTZUcXsIq+AFFCtcNVdzZKGOjpV2TSqELGkFdtDpUxY676Ot8XyLK3hYbN5mtG2IfsE7gR76pccPWbxq5bD/hW7DWjM7iFknHR5o3XtVh6gis527DeHDt/Jl/xJ/5VppFUTaUF8Og/C8g94+VZ4/Fhg+QHsBes47gfjRgrUTZEFnPePlRUw0plp9kIimsRhldCGNlBBPeACdadxWKij9uRF8WArtYExERCOpUkgkMLcBzFJyxai+Bmna9RclL31iWTDqy9bo2sDe5CHWx8CNPGsymBBraNtYJEwczkICB929tLWJvzrKotlSzfw1zcz48D+R86Onl7ORmpinP2jGzsB0hAvRvG7rZhpoac2JsiaNrOuWrZINLUnNmalwxmLCmuUZBtHZjRMQeVDytaptDAK/EA1TNubKCXIUjy0q+LUbuGLy6bbyitU9h21FNuLV1ClyAONajJQRlnJNNtLVk2buRiJgGYpGpAOurf4j51adm/Rzh1sZGeQ+OVfQa++lvJFEpmWG5NgCT2DU+gqdBu9iX16PIv4pCEH+7X3Vou8m7GLiQtgOjVANURFWXvs5vm91Btg7uzzxrJPIyXuDm0a4NtS3yob+LDQ1sH6OxNq2IUjsisT5k/Kr5sr6OMJFY9HnPa5ze7h7qruI3bw0a3zzKTwkRWJ8RwuPCtc2HhrQRDMX6i9ZgQzaDVgeBqrtkA8WyljFlUAdgFhXrYfuozjsTFGyo7BWe+W+gNrXGbhfXhXLxqQGBBBFweVUcA2A2hNNGCicxAoZjcYEXNa4uo4/iYLf8A3VSixw0dR5bCucWZWH2egte7WHpxPuqr7VWcEq7ZgQdL6acaYsbBZO2lt6GIccxvay6m/eeA86gSbzxkdVXPlb4mq/0eRXU261uOlrG+lrVGWA3I7ifTWmLEiu4NtvavKM+v6V5VcNKj6cQbj6GVK6yU4q10FpqYAYIuu3lVj2L7JHhQVtHPeKM7IfjTZSuIfoJVVcVFdJF7Jj78x+VWqq/iV604/mRvW3zpcemRdgWNBGSzaKAbnsFqqe1d5mmLBLrEDYcmfvY8h3VJ3y2oT9gp00Lnv5L+/wAqpkzaVv0+nSjul2Jyzt0gVtHacLMweJTYkX56HtBvV3+inaUaxzxojFAwe51tmFiAf7ffVa2N9H+JmkJlURRgm7MQSefUAOvje1aLsDZUeFUoigAkeJt29p4+tYdZni1sXZpwYmnuIW+uFkxCwRpcI7dYdmmmbwFS4dmphY1yjQe0e42BJ9x8qLs1zUbFEMCDwOh/OubJ0qNkO7BONxMd9SKgSkHhrQLbCKWMchIIJAYXuNSFLHhqBQjBbQfCPZzniP3hy7yOVUePcuOxqntZanWoONwoZSDU5MQkigqQQaZxB0rPTTH2mVLG7vxt3VJ3X3IzgSzZlvqq6Xy8iwI5jlR3AYcMxZrZV6xvzqUu8LsD0cLOcxALdRct9OOvDurZilNxOdqNqlwWXCwAAAcALelE8NBQjZeJcpeRQD2A3/IUVw+1oh7WYeXyq+1/ZnsIy7M6RLZmXUG6mx05HuNQcHujrmkkJJN9OrytxWxPmaseCYMoZdQeFSwKYlQAENhQqGVY7kixNgBqPvNz99EFmCgKq8NKmga0xg9JHH74/rUb6oKQM2jswYgqZIg2Q3W44HtF6jOL5V4KLKAthYacKtJFViUWJ7j8D+lVyWvstHklrseIalAx7Wu3xqpb0/w5lA4E2HZY5hb0FX6V15kCqVvNCGE1tQyn3rapOlVEjyVRtpvlKA9ZDlPA8PHSvcbiQYxfVgCDw52+RofhAuhINjqctsx8zzprEnTn+wa0UKsm4ndnMFaR7kC1xYA+6hM8KpJoQbKw437vzonBtEgC4DaW63W+N7U1jZVdAQADcjTTkfzFTkIFOEJ+6fQ0qMx4vSxU3Gh8RSqWCjXlxMfKRDYX6rK2ngDevGx0SgZpFW/C5tflWYbD3fXDSNIrE9VlsQOffT29CpKIc7MMqm4Xibsx4nQce+tUcEZOkxbk12aHI8bsCs0fA/eFNYHeOCNyMxblcDTyJ41msUkcYyxrYHmSST3E+XDhXIxB7da1Q0cftlXlfSNbn3siAuo9fkKou39vPKx61geIGgsO23GgIxl+etQZZyb+nzp+PTwhyhTnJnc81734nWh2IbSnpHuKgTyHgaZJ8ERs2z5B0Kf0j4UKxeJysviRRTAxZ8LHIg4xoWH9o1FVvar6d4N/SvI5IuOSmdrG1JcBpHuL1FxDUxgcTpxpYvECqTY2CK/tbB5swIzA694P51WJtihdc9jyGvw51adoYthfKtzU7CYQqPtLE25UI5GkNlBFPwuLXDx3cFTfhY637L01Dtx5TaNBccmaxFu0Wott9BIwAHA3Hjw/OiG7OzVikBkjYMRo6NlI7iAQTy0NNxxjLliM03BcMDbOickmRhmNjZeAFzoOfKrPs/DDTSj6YRRK8kgjePovvIocFczXJUDt48eHZQLAbbjlkWNIlBPNSx9xOnOtTSjSOde7kOKnVNQpY6KPGQpuD6UOeowFy3Z/9OndmH+40UAoPuo14SOxj+RozUQTw8aG4lyshINjRI8RQvaej+Q/OlT6Lx7AmK263RGSxKiToyC1j7eQmw7+XZUtz8K5G6+ZWGVLM/SG5YnMeBA5UsQhVip5XFKkmlbG8fQejjWwIA4A8O6q5vBF1271Hwt+VG0xyJGpY2AXXQ6AcSfShO3ZFLggg9XtHaabk+CFw+RmWi5VW56i3J4B7DMB51GxA0PiPjaiBTrMLcHbTlox+VR8eQSxsoPGygADwHLhWmPSFPshAku1rDM1wi8tToLamuZnsLaggjkdDenRdbHVT7QOoPiDUeVrg8f2aJBsR31IJNzxPf417Xk0qxkBpI1JAaxYA2bUca9qcENBVTCS7EB72AHskW7/AH1Vts7SVmNjftNtL93dTu8eKZpG10Gg8qANKOddXDjUEIk7HDNbndaTz263Zx8KhvFbVT5V7FNyPnWiylE/pOYqIri543uf3amMNLa69nw5UziJWDEpY9oPPwPKg5EoIFqjSpfuoY23QDZkIPca6G2Y2+9bxpbyLyWUWaz9G+8wKjCyEB1Foz+JR90/zD4eFGd4tjCW7R2V+anRT4HkfdWJxYsqwdSQwIIYGxBHAitg3Y3wgxiKkjCPEWsVOgc9sfbfjblXN1OBS5Rpx5HFlUPSwsVdWXsvw8iND5UzLtR20Ci/fWh43ZJcFdCDyNVDam6c6LdVEq8srBXHjewPjeudkw+DbjzL7BeGxv8A3TkJOgPA+DDSu02wVLBrlL2U8f2KpOO2+BdQxc3tluCBbTVvlTBxrOnG2nKjj0kp/wAFsmphHosOOxLytliNteu/YOYU/i+FaFghE4R1YG4vZmXNcccw4m1qybYeK76u24m1smIyE2EgyX7C1sp077Vtlpoxxe3tGCWZzl7jRHjDx5jJoVN7Zba34G1CYNlwxMJVP2gBIbMLLca9t+NeHGKSVlhUMDYldDceFqkRYeNh1G8j+tqzd9kGtt7zxQJCxnb7VbrZCwaxsbWW3HtofDtIYhA4z8SLsipw05a1Y58IseHiUBQFDAWANgWv1bjvqvzYm+mvmdT+QqMhaNz36kg7wfUfpVgqrbmSdaQdwPvPzq0VEQ8b86h4zDZ3Gtuqfj+tSpDXDnrr5j4VVq+GWTPMXOYkBsDwHu/SgOIYNdvvEk5QCb6Ua2z/AAvMVXHlsV7yb68tOHqfSl5nzReC4Be/e1MuyginrYiRIQP5XOd/9oPrVSjeS1wx176W9mLM2KggHswq0hA4ZnIRfRRceJqX0FMT9qJXJH6eT8X79K86d+1T4j9K7kSorm1ElEiTEu1g2VgosARcAdg00FQNoi/JRp93Qc66MlcTa+lXxrkpPogtELnqg+NKu2vytypU6hdnmKxZub8KiyHnXU0BPEgd19aYBy8711rEHQkqPMba0pDzFMvJcVLCd9LZwe0WrySTWocz2t4j5V1K1V3Eoh7ViuwIoa0Jo1L7QpmWKkzjbssmCsjLqLjwp+Habj2ut7j5EfKpnRVGmwtKcGui1mxfR39IfTBcPiHGbgkraN3LL39j8+B14m/paxjYfZ79GSGkZYr87NfNbs0BHnWD7NULIp4C9j4HjWgb17SdtnjDyktkkRo349TKwKk92lj2XHIXQ4+4vfBm2AVVbOwzKrKSO1QwJHpRNYwpIU3TMwU/y30vfuob0RysBzFTIZbr2cPhamx4ZRjuyJLMR40X2LivtFsba1XtnvZ6n4CTKzHkL2/Krp2qAbOcUmIUTxsGvZZLHg4FjfxqdseFWcBuFiTrrYcrVSvo9xarHilIY5mU6WsL5ieNG4tqBZOoMrKLkm56p77AVznw2gTzKLqm/wCiLbJiOlgJAChWIA7gARf0qpSGxNGk3hwrQlGnw8THXWRV7Qb66Ghh2fLIc0a54z7LqQVYcip5g9tVGhjcyT7Zh2ofcRVxJqn7s7NmimDOmVbEEkjn51U/pV35nhxAw2GkyBVDOy2uS17DMeAsOVWirD0atiZQqksQoA4kgD1NMJio5MhR1dc2UlWBF8p0uOeor542hitoYlFjk+sSJnz9fORooGmbvua0T6NMeYcNkeCYHp2cvl6mgRdSeBIX31Jx2qwp2aZjE+zfwPwqozAHXmKMzbfRlICPqCNcvPzqobz4/oMLNJfUIQP6m6q+9hWbNJSaobBNLkp+xz02KxE1uq0hC/0R9VfWrQI6AbtYbooUHO2vjxPvJo9DJQyX9FoHMuGvUKfA0dijLXIHAXNe9CLVmeaURu1MqT4FmOVbBjcAnhe2l+69CosTewNgTy7CCQQe8EGrPtTHrBLGMmc2zWuABqACSeHA+lZycQQ8sr6AMWOo0LudB6nTuNdTApempvpmTK05bV9B5zw8BSoAu9UfONz5rSpti6OJhINVbMPfUcYw/ep3o8v3rVxIytx9RXQ5KHUmLK6jUV59bBFxxqOVK94qHMltV4fDxqrm0Sh/E4gcKmsb0Cd70YVtBQjKyNHsp4V6DTcp0r1DVr5AetXjG9J6bJoNhPA1jV/fDfWMIB+KOwPYwFviKz29X7dLEXw9r3ym3u+d6z5erLxKCpsfWpOBgzsVBA0PHsrnb8fR4mVeWa48GAbT191RMLiCpBBsaKdlaCeJ2K0S9IGzAEhhaxGtrjtFyPUVDik0A/EfhXU+0pGBBc2tYgaAjsNuIqPhmuQOFufj2VI8BZoW6mNwsEc4nnWIuyEDIzsQEINgCOZqu7exiySERsxiWypm0NgOJUczqfOoOI2ZK9njjLIF1YEWB1Jzc76XqKknWsdeA91JcUpthvg86UgE8hVo2JvbtFcOsMMhEcYIBVRcAEnVj40Fx2HVUj7JFJNhw9q3wpbA2uyfYjKM7nruTlW4A1tQkt3RLo0HcDH4mXERvPIZVZtM7XHMezwoJCRLtKfEkK0ay9Gv9bq/RlV52tfu0oPitnGAD/rhIRqEiJt/c17KPfUjAbAxboJo8OwVpFs5soNyFQjNr7RGo4UYx2csF2aNgsPGM5cZnvqbkgqwDIR3FSDUtNo2BVdFPEcqq2AZkd4pHdZEbI3WzC33PavoCbafiFSZsS0er2Kc3W4t/UuuneDWxxUo0xVtPgsqSVTt9tppM0WFRgzGQNIBrZUBYAnhcnl3VN2xtQJhZWzorZSFLmykkacNT5VTtyMJmnLWACACw4A2ubeg9a4ywbJO/o279yVfZcMmWw7BavUnsafkjqDMlqKSYbosuEx6iEqLZmOvaB+/jXoeqkuLKGj2ysWrlbnS4v4c6w6nE4qx+OVnGL3Zxc0zSAQqpACFmJa1hbTKQNbm3fQPFfRJip2JkxUQW97AOde0LooPr51r0SggEcDwtwt3VIRKi12VxUFVIW8cbsxtPoNNtcbr3Q//ALrytpC0qP5ObyDZE+WZyv3h5jhTdk5VGMzjit/DWmwynVdD2fvhXpdxiok9IgPtU3Mmt1IB9xqO+GzA6ZT230NRQxU2NVc/IaJPQWcZrHnpw0qSr1Bha5ve9SxQTIzuV9K6RtKZvXRFGyDhNNE15cilQbJRyONWzcjEe2l+QPof/wBVUjRPdzE5MQvGzdXTv4e+1Lnyi0ex7f6K06P+JLean5EVWw9XffyHNArj7jj0YEfG1URTS4vgLHnNcJK1w3IG4HKrVsncp5oVmkfIjC4UDrZe0kmwvQza+7rxOOjWSWIi+YKTa3HNl+OlU9aLlVl3imo7qJ+CGJdfsbmMkFwupNgbC3HW5oNiI5UkGeNkYnRWBBPLS/HWiGwNsTwKww7dGWHMAg2153142o9jNqSYjoPrUkBYFSjIvWHWUtctp39lTJJp2US4AWD2XO+hdV7i12AOhGUcOPCiOF2e2FBBId3IsOV/PzJ8KtRgRwf+o0P8kd/ULUbDAdKWE+sfUW8aE3IBc/AX7jSHmsttAuyNnFybLdle9/59cubuPYdK0bau0pIcMSxyIuQmwWwIZSNAO2qBtvFTQSM6yG7lGLZQL204cBwFWnHbRXaGFligDszJZQI2C5gQRmb2VGnM0vIpSaZaDSTA282IZcUJif4qgk9ugF9PAGpOO22oiLAi5BtfXW3C3Oi+093op4sOrPkeNQHtlNzlAIBvbiOOtN/6WwqqwJcqRrmYWHnbTXWt+LUKONRfYmULlZl+18Y80aKeANgBwF+HprV63EwuWEtzY39f0AqnPgh1lGpD5VP92UE9osT6itK2TGEiVR2VlzStDYIl2pmeK9OuajPi1GjEDxpCYwEY6O1RdlbwfVXZswzZWyhr2Jt28B+tN7d22o6kS9I507h6anwqp4qOZipZCSR90E87cq1Y8MM3tycIo5uPMQzPvRjZSS2Jl15K5RR3ALawptcfiG44ic+M0v8AyqHh8JN/2ZT/APW3yolh9nT/APx5/wDxP8q7mPHpUqW39GWUsn8nIVzqZHJ73f50qnDAT/8Ax5//AAyf8aVadul/6/oVeT+SmmAcvcbfpTDBeba9/H1FNLMdeXaPlTU7a9xrjOSNNHTTEG1zam5RzHCuVXieXzr1H5Hh8KXYRI9qnxSBhUFo7U5CpGtFEJRr3WuQ169q1gOlHeKV++lSNQhyxFd4WTK6N2MD7/0pu1dxRljZQSewAk+gqrYUi/byxB8NKLa5Mw8Vsw+FAdx90xics0rfZgk5PxBOObuvparRPh3XDrnRkzJY5gRqVtreqluLtMAdBIbJmDd9uwd1+PiayTk9vtNOGKeRKRpkMfSG50iXgv4zy/tHv8OMOfD/AFlj0bAItwz20LfhXttzNDcTtAzv0SG0S6uwP3fwg99PYja7SWwmCCqQNW4JGvz7qwJNM6MkZttnBGCd0Y31uCL2IJ7OXZXeMc9QjUKf1qw787GhiiQiRnmvZiT7d7k9XlrQTY+PggP2uDEzA655Tb/xlbHzroxlvimcvJHbJoJbMV5uqqlx2Lf3kcKObG3Xlck5xCqsysACz3ve3Gw6pHG/Gn8F9IqIMowbqvYsqqvoFNSF30i6RmEM8ayCz2yNZl0V1NtTbqm45L2UNqKchaPdfCpZpAZSOcraX5WUWHuomcXBCAHZT2Jp5dRbKOHE1VW27g5DdpMVw/7dvPPx8hYV1FtjCICFny34loDf3dW/K9r0KIENp7aMh0Fk4AAKP93A+AJodPib2GULppYnMe/XX0C0zNtLDOSRPHft6wb+5jdj4AgUwcVAFsJI+8ltPJAACe9s1AIV2bsDDGFpru0mYnQjKG4kEDs191OSzZVvwAqtQ74YjD50QoVJ48bjW3WFuWnCouBnkxCZ2PVD5ePVW9jwJ4a0twbfJa0H226QxUXZgcpFha97WB0N71KfcnF40K7SxKPw3JYWNiCLWBFj8q8g2GtwQynMfbJW4B9ojMQL3OgFW+KHIwJxCjpDx6GwDAciJCNQDr/L31NyXQCox/RvjQ3VnhCkk8CbW9kWtr+lHtmbsS4ZG6TEwhQC3Vhuwtqes7G/pVnwrIOOID+LKB6Z6j7Wxkcjx4ZWQB+vK2ZLCFSLjQ8XayW7C55VFNslECPdtXjHSYh87KCTljsHtxS6XWx4WIoFhsNtdJGjjmjmCsNXU+y2oYkgC3EcfunurSknU8GXyI+dUbe3e+HBYkNFllkMZSRFIABDBo2cgcRd9OPWqybZCwr9csLwYcm2pEzgX52BjNvWlQbB7WxuJRZY4SEYXFza/eO6lVwGCmEHlc8rflapn+lp2AIjIHYWF/0q37k7AGTp3HWPsA8h+LxNWwYIml6jWuMtsEacOlTjcjHMXsWZXNoXyHSwF9PKoD7MmBt0b/4n5Vuf/wDOp1NnAcqT+dL7Rf8AEh5MOg2PiTwif/E0Rg3dxRH8Fx42+dbOuDroYap+dP6RPxYeTHv9IYs/+0R/cvzrgbo40cISf7l+dbMcKa9TBNfXh3UfzcnhE/Gx+TGo92MYTboD/kn/ACo7s76PJ31ldYx2DrN7tBWpw4MDlUgQd9qL1WVg9DGiobM3Awye0hkPa50/xGnuqy4DZCxD7NUT+lQKnJGe2nUBHHWlOUn2xiSXSIk+F6QFJFBB9Kyfej6Np8MTNg7yILnJ99R2L+Me/wAa2BNoIGyv1TyvoD4Hgam9GLacKtjk49FJq+z532XindiOsjgdYag28PGp8GMeEECyXN726x9eNaNvbsGGzy5QrWBcqt2IXgSBqT8h2VRodgwSnPFMGIGbW5Av2g8PDQ01qLjZFlmuBjZ+B+sTIzlmym/ie01zNBbENhWjVydQWsHHMWk1JBHADmCKJbN3khgYKoilupN1Z11BHVtlbWxJ/tNV/bW3lxWI6TEoIkW6RlEbkQfbBUkg6g20zHSnQi6oyzduyTszd3PxSYXSOQFdRlkBym2pF8p5VObYCx2/6hk5gOBx7hYEnuFF90toY+ds8dggQRocmrxIboFGSwtcjOcwFzpV2U4eIs+JCLZR9rM4kJuOsqXtlH9IAPZV/Rm+UUU10Z1hN28SVJDBcxuAy2JHaVB6pJ/XWnl3ZxvEKjjuLf8AGrrsLevAySPHGrsqdbNl+zA7FJ1yixOugv2CrZFj43S8eoPAgWHiO62oPMGlOLXLZa/Bk+C3ZxTuVkgZFHFurl8maw9L1Yn3fwOGRWlZcr6DJa7kceuf0qzbRheeMxq2QHQkDU+dQptlxS4f6vIOqBYHmrDQMv71rm67W/j7PDfI3Hj32ZpvjgIJHhGEijRLMrBXFybghnY8Tx413uiOgV16NJVJHtsyoCL2uAQXP7FR9r7sYqCQr0TyKODojMrDkRYG3hQp0kT2o3XxUj4it2HNjkvbK/8A0XKL8F3xuKLLd5CQPYVmvqNABcnKpGut72oFjekA0Qgnn1ANAeCrysDrQQYoa91etirnnWiO36KchTA4WeRgOkCgaWJ5k6W9b1YMfAcMIjMLc2YKD4C17DhfkT2VSxjTa1za/C5tfwruXFPKApLOBeykkgdtuyrAH9t7wsS+RssegBACmw4cNffVNxW02J6p53udSfG9Gpti57FmbwBFe/6Yj7Wv4j30FFIvKbl2Tod+NrZRlxnVtoAkQAHZbJpXtNYTdZSvtxrrwZyD48OFKqOcVwDazSMEAqKo4KAPSpYmoFgsXmUEcwD61JR2rkO75OukqC4xFdDFChDNTMsludBJh2osKYkdte/XEGpYVVXxqj71DsVteDgXv502MGyr2o0KLaER++PWpqSqeBvWPjbMXBMx8KK7O3jaPiwt2E3Pup3py8CZSh5NODiu1NVLZ+9Eb8x60bXaCkaGhddg230Eb3pmbaKxG0t0HJj7PryqMm1oxozKO8kVNZklXKQGU8b2IIodhartEkKkg1synzFC8WfqxUqxyE2Kk3tfgRQramJ+qSplYlXNst+FM7w4m8ea/NCPJgaEpBhHz0HZwCGLaqRbyNYxi8MYJzJHIDGxIBFwnVJBQg6i2ttO+tb2ZivrFlTUC2Y++rI2woJEyzRpIP51B7fPnT8GRJNMzZ3XRhW7mxpHxDSRIrXucpFowugJNzbLfl38KvmzcDiwTJPgRi40JCFWGUW/BCcq917cq73yiw2zlV8MQkma3Rl+qEyngmptcDU9tV7CbcxM3StHipMPnJKCzFNBfqAaGt2lxqbv+xXNmqCjDhffn/AT23v1iJGMOGwzRuujB1F07io0Fr8zVJ2jPGbyYuZsTLcjo0b7NT2O459y1NxbyzvIszvLYi+UhI2NxfpiLA6aa+lEdj7vviJQ8EKOAAoOTLhkt2Mw+0YX4qKORtunwjHFS7ZAw7zMFCukaghhFGv2dr/+7p1hyObjWibkYFnivcdFmvo5bOwAW4J0VbKAAOyn9i7hxRgGc9MeOTLlhBve/R/ePexPlVwjgsLCwA4AflWd1VDiO7rGvCwHICgMmOQMb9W5vY99WYwComK2RG4sygjwrBrtGtTDax2LJsdgmPGjk1O/Wr8wajYjcrDNwjC966fCh025Fv4c8yeEjEehvXEl/okl1L9GpZ4MLSRxN7UcbeKqfyqJJsXCN7WGiP8AaB8KDzbuY5PYxTH+pFPyqFLHtWPnE/8AaQfcaX/tmpj8Z/toO/GysbwyQGVo48OkWRiNM1zY87m3uodDIV1X930qZvfPiSA88CoRpnUnXuIqvwY8WFzxsbfrXqdI6xJSVP8ArZkyY223HkKh7DrED98qc+sLcBVYqeJHh21HinRvaA8DUlUA0Fre6tZnJImA50qbWULpYGlQIRt2duLkEbEBl015jlR59pAD2gPMVlscTytkRGkbkqqWb0AvVp2X9HeMl1dVgX+c9b/Aa+tqXPRxbtujTDVSSqg9LttB94Hw1+FCdpbYbLmW9u0+6rlsrcaKOMJI5ktztlHbw/WqZvXAkfSRoNCdO7I1tKC0+JdOyS1M2BfrbycW/fE1xjsMU1DB1PMcu4g8KawRIOn77aus+yIZMFHayyjifxhuff8AkRam7VES5t9lJgmI8OYqZGzNwUmmcPhjz7Ktm5mLDKFKi66X7bVWbpWSPJXZQ8YBYFezj7qcfaWIA6rsV11BJFhYctRqQNRWpYjZEUyZXW4Ovn2giq7jtwxxhb+1vyb51SE4N+4L3Lozt4pZDqGY8/3wqxbnbfmwjlJXkWLKPaBIUk8ddQPCpE+z5sNKrlWXKQbkXFr66g2PrQzac8uIlNlOoAuRbQc/ea05MEZusbtFYZZR5l2Gd6N6o2I6N+ka4NxwFqB4zenEy6Epl7Nffzp/DbthiAJQL6XtbU8tD5UQ/wBKIgyusl+0AkeemvrVHovTdMu9S5rgN7kb8phY36ZHLaWyFSpv266Gp22N6dpYrD9NB0cUJOWwdelsdLm+oHfpVbOx4omLTSKVJ1WzINBYG3PhwvRrZGy8RiRlw8NoiADJKCkWhuDGnFvzoLBjhe4W5yfQNTDxIM7q8s4PXLnqqwNmBY6Hyvyohs/Z+JxhHRRhkDEh7FIBfj1iM0nE8OXZV32TuLChD4hjiZOPWFowf5Y+Hmb1b44gBYaDspcJKDuPfkL57KhsncWJbNiW6dhqFIywqe6Me14terVAU9lSunIW08hT7wBhY8DTiIBoABQbbdsnRyEru1e0qhDyvDXVeUCHFq8y13StQoI0YhTckSjjYVINQIsKshzuMxv1QbELbTTvqkvCLLyykfSjAk2AYxAvY5syi6gC97nlxrBcNGSe4V9c4iJWUqQCpBBHIg8q+dd8tkwYXEypCxMYN7H7rHioPO1Xxp1RZTSdlWkxjRtYagcqKYHamlufYfyodHh85LGvMQoXhxp4mww20TyA86VQUTTWlQIbzsXCRxYaPo0VLjXIoW/jYa1y51pUqGoL4z0VlW9w65/rf40qVJxfItPoBYEdatN2OgOzpiQCVbqkjVbprlPLypUq1voSjPtoaJppRfcofaClSpOb4l4dmpINBSalSrIMOXUEWIB8az3bCBMQQgCjX2dPhSpU7B8yk+geTZtNNRR7a07dEOsdJFtqdLg3t2V5SrtanqBlxf8AIifR9Esu0CJFDgXIzgNY9ovwrakFKlXIyfI0LoeWnRXlKggnde0qVEB6K8NKlUIKvDXtKgQ8FI0qVQJ5QzZxsXHLM2n91KlSsnyiXj0yVJXzx9JP/rJf6/yFKlTYdlH0B4fZoZjeI8aVKnFAgOApUqVAJ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087" y="4114800"/>
            <a:ext cx="3894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Industrial and systems engineering deals </a:t>
            </a:r>
            <a:r>
              <a:rPr lang="en-US" sz="2000" dirty="0"/>
              <a:t>with the optimization of complex processes, </a:t>
            </a:r>
            <a:r>
              <a:rPr lang="en-US" sz="2000" dirty="0" smtClean="0"/>
              <a:t>systems, </a:t>
            </a:r>
            <a:r>
              <a:rPr lang="en-US" sz="2000" dirty="0"/>
              <a:t>or </a:t>
            </a:r>
            <a:r>
              <a:rPr lang="en-US" sz="2000" dirty="0" smtClean="0"/>
              <a:t>organizations.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91" y="4114800"/>
            <a:ext cx="4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Work as automotive engineers to build safer and smart cars.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5" y="1309757"/>
            <a:ext cx="3425825" cy="2630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09758"/>
            <a:ext cx="3627705" cy="26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4">
      <a:dk1>
        <a:sysClr val="windowText" lastClr="000000"/>
      </a:dk1>
      <a:lt1>
        <a:sysClr val="window" lastClr="FFFFFF"/>
      </a:lt1>
      <a:dk2>
        <a:srgbClr val="867E7B"/>
      </a:dk2>
      <a:lt2>
        <a:srgbClr val="CCD1B9"/>
      </a:lt2>
      <a:accent1>
        <a:srgbClr val="0077C8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1688</TotalTime>
  <Words>495</Words>
  <Application>Microsoft Office PowerPoint</Application>
  <PresentationFormat>On-screen Show (4:3)</PresentationFormat>
  <Paragraphs>88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Times New Roman</vt:lpstr>
      <vt:lpstr>NewsPrint</vt:lpstr>
      <vt:lpstr>This is Engineering</vt:lpstr>
      <vt:lpstr>PowerPoint Presentation</vt:lpstr>
      <vt:lpstr>What do Engineers Do? – Solve Problems.</vt:lpstr>
      <vt:lpstr>Engineers aren’t defined by their major.</vt:lpstr>
      <vt:lpstr>Engineers aren’t defined by their major.</vt:lpstr>
      <vt:lpstr>Engineers aren’t defined by their major.</vt:lpstr>
      <vt:lpstr>Engineers aren’t defined by their major.</vt:lpstr>
      <vt:lpstr>Engineers aren’t defined by their major.</vt:lpstr>
      <vt:lpstr>Engineers aren’t defined by their major.</vt:lpstr>
      <vt:lpstr>Engineers aren’t defined by their major.</vt:lpstr>
      <vt:lpstr>Engineers aren’t defined by their major.</vt:lpstr>
      <vt:lpstr>PowerPoint Presentation</vt:lpstr>
      <vt:lpstr>Student Design Experiences</vt:lpstr>
      <vt:lpstr>Why Engineering?</vt:lpstr>
      <vt:lpstr>Myths about Engineering</vt:lpstr>
      <vt:lpstr>Myths about Engineering</vt:lpstr>
      <vt:lpstr>Myths about Engineering</vt:lpstr>
      <vt:lpstr>What makes a good engineering student?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professions: solving problems with  innovation, implementation, and integrity</dc:title>
  <dc:creator>english</dc:creator>
  <cp:lastModifiedBy>Martin Campbell</cp:lastModifiedBy>
  <cp:revision>74</cp:revision>
  <dcterms:created xsi:type="dcterms:W3CDTF">2012-04-10T15:19:27Z</dcterms:created>
  <dcterms:modified xsi:type="dcterms:W3CDTF">2018-04-15T22:14:09Z</dcterms:modified>
</cp:coreProperties>
</file>