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80" r:id="rId3"/>
    <p:sldId id="299" r:id="rId4"/>
    <p:sldId id="300" r:id="rId5"/>
    <p:sldId id="281" r:id="rId6"/>
    <p:sldId id="286" r:id="rId7"/>
    <p:sldId id="287" r:id="rId8"/>
    <p:sldId id="30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3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02C0F5-08E6-4037-B80C-B4A510A3A514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5865F-6908-4A37-B828-29DE38EB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5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0207F-FA14-445A-B192-B50D2A77C7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45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0207F-FA14-445A-B192-B50D2A77C7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11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0207F-FA14-445A-B192-B50D2A77C7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92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0207F-FA14-445A-B192-B50D2A77C7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2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0207F-FA14-445A-B192-B50D2A77C7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6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0207F-FA14-445A-B192-B50D2A77C7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90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547A7-1B1D-4A43-B516-7C245F763495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0B56-5A19-40CF-ABB1-08AF98880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5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ineeringchallenges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ineeringchallenges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ineeringchallenges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ineeringchallenges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ineeringchallenges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ineeringchallenges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National Academy of Engineering</a:t>
            </a:r>
            <a:br>
              <a:rPr lang="en-US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6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Grand Challenges</a:t>
            </a:r>
            <a:br>
              <a:rPr lang="en-US" sz="6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for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i="1" dirty="0" smtClean="0"/>
              <a:t>Engineers and Engineering</a:t>
            </a:r>
            <a:endParaRPr lang="en-US" sz="6000" i="1" dirty="0"/>
          </a:p>
        </p:txBody>
      </p:sp>
    </p:spTree>
    <p:extLst>
      <p:ext uri="{BB962C8B-B14F-4D97-AF65-F5344CB8AC3E}">
        <p14:creationId xmlns:p14="http://schemas.microsoft.com/office/powerpoint/2010/main" val="128893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3" y="2260600"/>
            <a:ext cx="10989734" cy="3886200"/>
          </a:xfrm>
        </p:spPr>
        <p:txBody>
          <a:bodyPr>
            <a:normAutofit/>
          </a:bodyPr>
          <a:lstStyle/>
          <a:p>
            <a:pPr>
              <a:lnSpc>
                <a:spcPts val="4600"/>
              </a:lnSpc>
            </a:pP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 challenges (in engineering) are significant issues impacting today’s world and the future.</a:t>
            </a:r>
            <a:b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Directed to all engineering disciplines.</a:t>
            </a:r>
            <a:endParaRPr lang="en-US" sz="32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http://www.engineeringchallenges.org/images/logo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467" y="239712"/>
            <a:ext cx="6649508" cy="1411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994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3" y="2260600"/>
            <a:ext cx="10989734" cy="3886200"/>
          </a:xfrm>
        </p:spPr>
        <p:txBody>
          <a:bodyPr>
            <a:normAutofit fontScale="90000"/>
          </a:bodyPr>
          <a:lstStyle/>
          <a:p>
            <a:pPr>
              <a:lnSpc>
                <a:spcPts val="4600"/>
              </a:lnSpc>
            </a:pP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Imagine that you live in an area where there is little to no sanitation – NO TOLIETS.</a:t>
            </a:r>
            <a:br>
              <a:rPr lang="en-US" sz="36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Imagine the germs, the water quality…the smell.</a:t>
            </a:r>
            <a:br>
              <a:rPr lang="en-US" sz="36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http://www.engineeringchallenges.org/images/logo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467" y="239712"/>
            <a:ext cx="6649508" cy="1411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088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161" y="1931316"/>
            <a:ext cx="11662033" cy="38862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  Gates Toilet Project</a:t>
            </a:r>
            <a:b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3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Water, Sanitation &amp; Hygiene program initiated the Reinvent the Toilet Challenge to bring sustainable sanitation solutions to the </a:t>
            </a:r>
            <a:r>
              <a:rPr lang="en-US" sz="3200" u="sng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 billion people worldwide </a:t>
            </a:r>
            <a:r>
              <a:rPr lang="en-US" sz="3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don’t have access to safe, affordable sanitation.</a:t>
            </a:r>
            <a:br>
              <a:rPr lang="en-US" sz="3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~700,000 children (younger than 5yrs) die each year from diseases attributed to unsafe drinking water, lack of water for hygiene, and poor sanitation systems.</a:t>
            </a:r>
            <a:endParaRPr lang="en-US" sz="32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http://www.engineeringchallenges.org/images/logo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467" y="239712"/>
            <a:ext cx="6649508" cy="1411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502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667" y="3031066"/>
            <a:ext cx="11396133" cy="3666067"/>
          </a:xfrm>
        </p:spPr>
        <p:txBody>
          <a:bodyPr>
            <a:normAutofit fontScale="90000"/>
          </a:bodyPr>
          <a:lstStyle/>
          <a:p>
            <a:pPr>
              <a:lnSpc>
                <a:spcPts val="5000"/>
              </a:lnSpc>
            </a:pPr>
            <a: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How do the grand challenges differ from other “challenges”?</a:t>
            </a:r>
            <a:b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i="1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term (5 decades) problems</a:t>
            </a:r>
            <a:r>
              <a:rPr lang="en-US" i="1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there is no single clear</a:t>
            </a:r>
            <a:r>
              <a:rPr lang="en-US" i="1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solution.</a:t>
            </a:r>
            <a:br>
              <a:rPr lang="en-US" i="1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i="1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Challenges are interdisciplinary</a:t>
            </a:r>
            <a:br>
              <a:rPr lang="en-US" i="1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http://www.engineeringchallenges.org/images/logo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0" y="248178"/>
            <a:ext cx="6649508" cy="1411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745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599095" y="2379135"/>
            <a:ext cx="6347714" cy="388077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Make Solar Energy Economical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 Energy from Fusion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Manage the Nitrogen Cycle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 Access to Clean Water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Develop Carbon Sequestration Methods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Restore and Improve Urban Infrastructure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Advance Health Informatics</a:t>
            </a:r>
          </a:p>
        </p:txBody>
      </p:sp>
      <p:pic>
        <p:nvPicPr>
          <p:cNvPr id="5" name="Picture 4" descr="http://www.engineeringchallenges.org/images/logo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0" y="298978"/>
            <a:ext cx="6649508" cy="1411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357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09629" y="2353735"/>
            <a:ext cx="6347714" cy="388077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8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Engineer Better Medicines</a:t>
            </a:r>
          </a:p>
          <a:p>
            <a:pPr>
              <a:buFont typeface="+mj-lt"/>
              <a:buAutoNum type="arabicPeriod" startAt="8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Reverse-Engineer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Brain</a:t>
            </a:r>
          </a:p>
          <a:p>
            <a:pPr>
              <a:buFont typeface="+mj-lt"/>
              <a:buAutoNum type="arabicPeriod" startAt="8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Prevent Nuclear Terror</a:t>
            </a:r>
          </a:p>
          <a:p>
            <a:pPr>
              <a:buFont typeface="+mj-lt"/>
              <a:buAutoNum type="arabicPeriod" startAt="8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Secure Cyberspace</a:t>
            </a:r>
          </a:p>
          <a:p>
            <a:pPr>
              <a:buFont typeface="+mj-lt"/>
              <a:buAutoNum type="arabicPeriod" startAt="8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Enhance Virtual Reality</a:t>
            </a:r>
          </a:p>
          <a:p>
            <a:pPr>
              <a:buFont typeface="+mj-lt"/>
              <a:buAutoNum type="arabicPeriod" startAt="8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Advance Personalized Learning</a:t>
            </a:r>
          </a:p>
          <a:p>
            <a:pPr>
              <a:buFont typeface="+mj-lt"/>
              <a:buAutoNum type="arabicPeriod" startAt="8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Engineer the Tools of Scientific Discovery</a:t>
            </a:r>
          </a:p>
        </p:txBody>
      </p:sp>
      <p:pic>
        <p:nvPicPr>
          <p:cNvPr id="5" name="Picture 4" descr="http://www.engineeringchallenges.org/images/logo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0" y="248178"/>
            <a:ext cx="6649508" cy="1411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142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Restore and improve urban infrastructure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346" y="2011679"/>
            <a:ext cx="11652422" cy="475982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 2013, the American </a:t>
            </a:r>
            <a:r>
              <a:rPr lang="en-US" sz="2400" dirty="0"/>
              <a:t>Society of Civil Engineers issued a report card, grading various categories of U.S. infrastructure. The average grade </a:t>
            </a:r>
            <a:r>
              <a:rPr lang="en-US" sz="2400" dirty="0" smtClean="0"/>
              <a:t>was D+.</a:t>
            </a:r>
          </a:p>
          <a:p>
            <a:r>
              <a:rPr lang="en-US" sz="2400" dirty="0"/>
              <a:t>Infrastructure is the combination of fundamental systems that support a community, region, or </a:t>
            </a:r>
            <a:r>
              <a:rPr lang="en-US" sz="2400" dirty="0" smtClean="0"/>
              <a:t>country</a:t>
            </a:r>
          </a:p>
          <a:p>
            <a:pPr lvl="1"/>
            <a:r>
              <a:rPr lang="en-US" sz="2400" dirty="0" smtClean="0"/>
              <a:t>Roads, rails, power/gas grids, alternative energy, water/sewer systems, etc.</a:t>
            </a:r>
          </a:p>
          <a:p>
            <a:pPr lvl="1"/>
            <a:r>
              <a:rPr lang="en-US" sz="2400" dirty="0" smtClean="0"/>
              <a:t>Urban areas pose an acute problem due to population growth, natural disasters, and possible terrorist attacks.</a:t>
            </a:r>
          </a:p>
          <a:p>
            <a:pPr lvl="1"/>
            <a:r>
              <a:rPr lang="en-US" sz="2400" dirty="0" smtClean="0"/>
              <a:t>Solutions must be designed for sustainability, environmental considerations, cost, access and quality of life. </a:t>
            </a:r>
          </a:p>
          <a:p>
            <a:pPr lvl="1"/>
            <a:r>
              <a:rPr lang="en-US" sz="2400" dirty="0" smtClean="0"/>
              <a:t>Note:  Major urban centers take up a small percentage of the earth’s surface, but use/exhaust a disproportionate share of natural and other resources.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9620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3">
      <a:dk1>
        <a:sysClr val="windowText" lastClr="000000"/>
      </a:dk1>
      <a:lt1>
        <a:srgbClr val="FFFFFF"/>
      </a:lt1>
      <a:dk2>
        <a:srgbClr val="0077C8"/>
      </a:dk2>
      <a:lt2>
        <a:srgbClr val="BBB1A7"/>
      </a:lt2>
      <a:accent1>
        <a:srgbClr val="009FDF"/>
      </a:accent1>
      <a:accent2>
        <a:srgbClr val="0077C8"/>
      </a:accent2>
      <a:accent3>
        <a:srgbClr val="FDDA24"/>
      </a:accent3>
      <a:accent4>
        <a:srgbClr val="0077C8"/>
      </a:accent4>
      <a:accent5>
        <a:srgbClr val="009FDF"/>
      </a:accent5>
      <a:accent6>
        <a:srgbClr val="0077C8"/>
      </a:accent6>
      <a:hlink>
        <a:srgbClr val="FDDA24"/>
      </a:hlink>
      <a:folHlink>
        <a:srgbClr val="A9D3E1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2843</TotalTime>
  <Words>226</Words>
  <Application>Microsoft Office PowerPoint</Application>
  <PresentationFormat>Widescreen</PresentationFormat>
  <Paragraphs>33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Corbel</vt:lpstr>
      <vt:lpstr>Wingdings</vt:lpstr>
      <vt:lpstr>Banded</vt:lpstr>
      <vt:lpstr>National Academy of Engineering  Grand Challenges for</vt:lpstr>
      <vt:lpstr>Grand challenges (in engineering) are significant issues impacting today’s world and the future.  Directed to all engineering disciplines.</vt:lpstr>
      <vt:lpstr> Imagine that you live in an area where there is little to no sanitation – NO TOLIETS.  Imagine the germs, the water quality…the smell.  </vt:lpstr>
      <vt:lpstr> Example:   Gates Toilet Project  The Water, Sanitation &amp; Hygiene program initiated the Reinvent the Toilet Challenge to bring sustainable sanitation solutions to the 2.5 billion people worldwide who don’t have access to safe, affordable sanitation.  ~700,000 children (younger than 5yrs) die each year from diseases attributed to unsafe drinking water, lack of water for hygiene, and poor sanitation systems.</vt:lpstr>
      <vt:lpstr>● How do the grand challenges differ from other “challenges”?  - Long term (5 decades) problems where there is no single clear solution.  - Challenges are interdisciplinary   </vt:lpstr>
      <vt:lpstr>PowerPoint Presentation</vt:lpstr>
      <vt:lpstr>PowerPoint Presentation</vt:lpstr>
      <vt:lpstr>Restore and improve urban infrastructure</vt:lpstr>
    </vt:vector>
  </TitlesOfParts>
  <Company>University of Alabama in Huntsville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BEST Experience</dc:title>
  <dc:creator>Jennifer English</dc:creator>
  <cp:lastModifiedBy>Martin Campbell</cp:lastModifiedBy>
  <cp:revision>18</cp:revision>
  <dcterms:created xsi:type="dcterms:W3CDTF">2016-06-17T20:53:56Z</dcterms:created>
  <dcterms:modified xsi:type="dcterms:W3CDTF">2018-04-15T00:37:23Z</dcterms:modified>
</cp:coreProperties>
</file>