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97" r:id="rId3"/>
    <p:sldId id="298" r:id="rId4"/>
    <p:sldId id="296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4" autoAdjust="0"/>
    <p:restoredTop sz="88028" autoAdjust="0"/>
  </p:normalViewPr>
  <p:slideViewPr>
    <p:cSldViewPr snapToGrid="0">
      <p:cViewPr varScale="1">
        <p:scale>
          <a:sx n="60" d="100"/>
          <a:sy n="60" d="100"/>
        </p:scale>
        <p:origin x="72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E5A8A-2A4A-4FA9-ABAC-80C52E0413B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90786-2A92-474B-B901-32B30DD2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45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have no threats, there is no risk</a:t>
            </a:r>
          </a:p>
          <a:p>
            <a:r>
              <a:rPr lang="en-US" dirty="0"/>
              <a:t>If you have no vulnerabilities, there is no risk</a:t>
            </a:r>
          </a:p>
          <a:p>
            <a:r>
              <a:rPr lang="en-US" dirty="0"/>
              <a:t>If you have no countermeasures, the risk is MAXIMUM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90786-2A92-474B-B901-32B30DD2CD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88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have no threats, there is no risk</a:t>
            </a:r>
          </a:p>
          <a:p>
            <a:r>
              <a:rPr lang="en-US" dirty="0"/>
              <a:t>If you have no vulnerabilities, there is no risk</a:t>
            </a:r>
          </a:p>
          <a:p>
            <a:r>
              <a:rPr lang="en-US" dirty="0"/>
              <a:t>If you have no countermeasures, the risk is MAXIMUM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90786-2A92-474B-B901-32B30DD2CD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3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8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8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64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1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8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8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9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213199B-F08C-47AF-8CAB-E6B7B7BB588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3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213199B-F08C-47AF-8CAB-E6B7B7BB588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1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DCE7-B58B-4066-8D44-A2776804F2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Cyber Security For Civil Engineering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794C6F-FC2D-4761-BEAF-318D49F69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420998"/>
            <a:ext cx="6801612" cy="11714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Lecture 2</a:t>
            </a:r>
          </a:p>
          <a:p>
            <a:r>
              <a:rPr lang="en-US" dirty="0"/>
              <a:t>Thiago Alves</a:t>
            </a:r>
          </a:p>
          <a:p>
            <a:r>
              <a:rPr lang="en-US" dirty="0"/>
              <a:t>Ph.D. Student at the University of Alabama in Huntsville</a:t>
            </a:r>
          </a:p>
        </p:txBody>
      </p:sp>
      <p:pic>
        <p:nvPicPr>
          <p:cNvPr id="4" name="Shape 61" descr="http://www.uah.edu/images/administrative/communications/logo/png/UAH_primary.png">
            <a:extLst>
              <a:ext uri="{FF2B5EF4-FFF2-40B4-BE49-F238E27FC236}">
                <a16:creationId xmlns:a16="http://schemas.microsoft.com/office/drawing/2014/main" id="{E043EDB7-914C-435D-8B67-68FDC52FC81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59704" y="5946172"/>
            <a:ext cx="1905000" cy="1009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87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798F3-C389-4A1F-AC8A-240AA135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Stuxnet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785474-2914-4687-B609-FEFE65A06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398862"/>
          </a:xfrm>
        </p:spPr>
        <p:txBody>
          <a:bodyPr>
            <a:normAutofit/>
          </a:bodyPr>
          <a:lstStyle/>
          <a:p>
            <a:r>
              <a:rPr lang="en-US" sz="2000" dirty="0"/>
              <a:t>Cyber attack specifically targeting Iranian centrifuges used for uranium enrichment</a:t>
            </a:r>
            <a:endParaRPr lang="en-US" sz="800" b="1" dirty="0"/>
          </a:p>
          <a:p>
            <a:r>
              <a:rPr lang="en-US" sz="2000" dirty="0"/>
              <a:t>National state level attack</a:t>
            </a:r>
            <a:endParaRPr lang="en-US" sz="800" b="1" dirty="0"/>
          </a:p>
          <a:p>
            <a:r>
              <a:rPr lang="en-US" sz="2000" dirty="0"/>
              <a:t>Penetrated isolated network</a:t>
            </a:r>
            <a:endParaRPr lang="en-US" sz="2000" b="1" dirty="0"/>
          </a:p>
          <a:p>
            <a:r>
              <a:rPr lang="en-US" sz="2000" dirty="0"/>
              <a:t>Destroyed 1/5</a:t>
            </a:r>
            <a:r>
              <a:rPr lang="en-US" sz="2000" baseline="30000" dirty="0"/>
              <a:t>th</a:t>
            </a:r>
            <a:r>
              <a:rPr lang="en-US" sz="2000" dirty="0"/>
              <a:t> of the centrifuges in a secret Iranian facility</a:t>
            </a:r>
            <a:endParaRPr lang="en-US" sz="2000" b="1" dirty="0"/>
          </a:p>
        </p:txBody>
      </p:sp>
      <p:pic>
        <p:nvPicPr>
          <p:cNvPr id="5" name="Shape 61" descr="http://www.uah.edu/images/administrative/communications/logo/png/UAH_primary.png">
            <a:extLst>
              <a:ext uri="{FF2B5EF4-FFF2-40B4-BE49-F238E27FC236}">
                <a16:creationId xmlns:a16="http://schemas.microsoft.com/office/drawing/2014/main" id="{977B4CE1-873B-4413-99FB-DEF3E640BBB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59704" y="5946172"/>
            <a:ext cx="1905000" cy="100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static.guim.co.uk/sys-images/Guardian/About/General/2011/5/30/1306781568985/Mahmoud-Ahmadinejad-visit-007.jpg">
            <a:extLst>
              <a:ext uri="{FF2B5EF4-FFF2-40B4-BE49-F238E27FC236}">
                <a16:creationId xmlns:a16="http://schemas.microsoft.com/office/drawing/2014/main" id="{A091C295-135E-444D-AF71-92A4C5E62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816" y="2802634"/>
            <a:ext cx="4107181" cy="24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47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A284E4-2904-4A1E-A0A1-2CC1074FF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79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09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798F3-C389-4A1F-AC8A-240AA135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Maroochy</a:t>
            </a:r>
            <a:r>
              <a:rPr lang="en-US" dirty="0"/>
              <a:t> Attack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785474-2914-4687-B609-FEFE65A06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398862"/>
          </a:xfrm>
        </p:spPr>
        <p:txBody>
          <a:bodyPr>
            <a:normAutofit/>
          </a:bodyPr>
          <a:lstStyle/>
          <a:p>
            <a:r>
              <a:rPr lang="en-US" sz="2000" dirty="0"/>
              <a:t>Insider issued radio commands to </a:t>
            </a:r>
            <a:r>
              <a:rPr lang="en-US" sz="2000" dirty="0" err="1"/>
              <a:t>Maroochy</a:t>
            </a:r>
            <a:r>
              <a:rPr lang="en-US" sz="2000" dirty="0"/>
              <a:t> sewage equipment</a:t>
            </a:r>
          </a:p>
          <a:p>
            <a:r>
              <a:rPr lang="en-US" sz="2000" dirty="0"/>
              <a:t>Caused 800,000 liters of raw sewage to spill into local waterways</a:t>
            </a:r>
          </a:p>
          <a:p>
            <a:r>
              <a:rPr lang="en-US" sz="2000" dirty="0"/>
              <a:t>Marine life died, the creek water turned black and the stench was unbearable for residents</a:t>
            </a:r>
          </a:p>
          <a:p>
            <a:r>
              <a:rPr lang="en-US" sz="2000" dirty="0"/>
              <a:t>Insider used stolen laptop and radios</a:t>
            </a:r>
          </a:p>
        </p:txBody>
      </p:sp>
      <p:pic>
        <p:nvPicPr>
          <p:cNvPr id="5" name="Shape 61" descr="http://www.uah.edu/images/administrative/communications/logo/png/UAH_primary.png">
            <a:extLst>
              <a:ext uri="{FF2B5EF4-FFF2-40B4-BE49-F238E27FC236}">
                <a16:creationId xmlns:a16="http://schemas.microsoft.com/office/drawing/2014/main" id="{977B4CE1-873B-4413-99FB-DEF3E640BBB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59704" y="5946172"/>
            <a:ext cx="1905000" cy="100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Image result for water treatment plant">
            <a:extLst>
              <a:ext uri="{FF2B5EF4-FFF2-40B4-BE49-F238E27FC236}">
                <a16:creationId xmlns:a16="http://schemas.microsoft.com/office/drawing/2014/main" id="{C598A57A-7551-4468-9526-9D7B28F65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463" y="2638044"/>
            <a:ext cx="4527521" cy="301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422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798F3-C389-4A1F-AC8A-240AA135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Ukrainian Power Grid Attack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785474-2914-4687-B609-FEFE65A06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429497"/>
            <a:ext cx="4271771" cy="3939219"/>
          </a:xfrm>
        </p:spPr>
        <p:txBody>
          <a:bodyPr>
            <a:normAutofit/>
          </a:bodyPr>
          <a:lstStyle/>
          <a:p>
            <a:r>
              <a:rPr lang="en-US" sz="2000" dirty="0"/>
              <a:t>Attacked 3 Ukrainian regional electricity distributors within 30 minutes of each other</a:t>
            </a:r>
          </a:p>
          <a:p>
            <a:r>
              <a:rPr lang="en-US" sz="2000" dirty="0"/>
              <a:t>225,000 customers lost power</a:t>
            </a:r>
          </a:p>
          <a:p>
            <a:r>
              <a:rPr lang="en-US" sz="2000" dirty="0"/>
              <a:t>Utilities forced to move to manual operation</a:t>
            </a:r>
          </a:p>
          <a:p>
            <a:r>
              <a:rPr lang="en-US" sz="2000" dirty="0"/>
              <a:t>Black Energy 3 malware: exploited remote desktop to damage the system. Erased Master Boot Record and some logs</a:t>
            </a:r>
          </a:p>
        </p:txBody>
      </p:sp>
      <p:pic>
        <p:nvPicPr>
          <p:cNvPr id="5" name="Shape 61" descr="http://www.uah.edu/images/administrative/communications/logo/png/UAH_primary.png">
            <a:extLst>
              <a:ext uri="{FF2B5EF4-FFF2-40B4-BE49-F238E27FC236}">
                <a16:creationId xmlns:a16="http://schemas.microsoft.com/office/drawing/2014/main" id="{977B4CE1-873B-4413-99FB-DEF3E640BBB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59704" y="5946172"/>
            <a:ext cx="1905000" cy="100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http://zdnet4.cbsistatic.com/hub/i/r/2015/04/01/48ebdf07-1a3f-4d95-95ac-d168a288f545/resize/1170x878/b60db0c3035f905ac60684bc68b8d8ff/10blackout.png">
            <a:extLst>
              <a:ext uri="{FF2B5EF4-FFF2-40B4-BE49-F238E27FC236}">
                <a16:creationId xmlns:a16="http://schemas.microsoft.com/office/drawing/2014/main" id="{76086C80-DEDF-4E91-9271-BCA00F024D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4350" r="3576" b="3786"/>
          <a:stretch/>
        </p:blipFill>
        <p:spPr bwMode="auto">
          <a:xfrm>
            <a:off x="6464967" y="2518611"/>
            <a:ext cx="3894737" cy="34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264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798F3-C389-4A1F-AC8A-240AA135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York Dam Attack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785474-2914-4687-B609-FEFE65A06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398862"/>
          </a:xfrm>
        </p:spPr>
        <p:txBody>
          <a:bodyPr>
            <a:normAutofit/>
          </a:bodyPr>
          <a:lstStyle/>
          <a:p>
            <a:r>
              <a:rPr lang="en-US" sz="2000" dirty="0"/>
              <a:t>Remotely accessed controls of the dam gates from Iran</a:t>
            </a:r>
          </a:p>
          <a:p>
            <a:r>
              <a:rPr lang="en-US" sz="2000" dirty="0"/>
              <a:t>Gate controls happened to be disconnected for maintenance, therefore it has not caused any serious injury</a:t>
            </a:r>
          </a:p>
          <a:p>
            <a:r>
              <a:rPr lang="en-US" sz="2000" dirty="0"/>
              <a:t>Attack not detected by dam operators</a:t>
            </a:r>
          </a:p>
        </p:txBody>
      </p:sp>
      <p:pic>
        <p:nvPicPr>
          <p:cNvPr id="5" name="Shape 61" descr="http://www.uah.edu/images/administrative/communications/logo/png/UAH_primary.png">
            <a:extLst>
              <a:ext uri="{FF2B5EF4-FFF2-40B4-BE49-F238E27FC236}">
                <a16:creationId xmlns:a16="http://schemas.microsoft.com/office/drawing/2014/main" id="{977B4CE1-873B-4413-99FB-DEF3E640BBB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59704" y="5946172"/>
            <a:ext cx="1905000" cy="100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imagesvc.timeincapp.com/v3/mm/image?url=https%3A%2F%2Ftimedotcom.files.wordpress.com%2F2016%2F03%2Frye-dam-iran-cyberattack.jpg&amp;w=800&amp;q=85">
            <a:extLst>
              <a:ext uri="{FF2B5EF4-FFF2-40B4-BE49-F238E27FC236}">
                <a16:creationId xmlns:a16="http://schemas.microsoft.com/office/drawing/2014/main" id="{40277876-D23C-4726-9C2F-6AC1BD771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610" y="2638044"/>
            <a:ext cx="4467726" cy="297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784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ED3C9-AF6A-4A4E-8E83-DDE1E8F5F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Vulnerability, Threat and Countermeasures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E19E2-F08D-4DD9-9FF9-FB8ED10C8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839453"/>
            <a:ext cx="7729728" cy="3513221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200" dirty="0"/>
              <a:t>Vulnerability: </a:t>
            </a:r>
            <a:r>
              <a:rPr lang="en-US" sz="3200" b="1" dirty="0"/>
              <a:t>weakness</a:t>
            </a:r>
            <a:r>
              <a:rPr lang="en-US" sz="3200" dirty="0"/>
              <a:t> in a system that may be exploited</a:t>
            </a:r>
          </a:p>
          <a:p>
            <a:pPr algn="just"/>
            <a:endParaRPr lang="en-US" sz="800" dirty="0"/>
          </a:p>
          <a:p>
            <a:pPr algn="just"/>
            <a:r>
              <a:rPr lang="en-US" sz="3200" dirty="0"/>
              <a:t>Threat: set of </a:t>
            </a:r>
            <a:r>
              <a:rPr lang="en-US" sz="3200" b="1" dirty="0"/>
              <a:t>circumstances</a:t>
            </a:r>
            <a:r>
              <a:rPr lang="en-US" sz="3200" dirty="0"/>
              <a:t> which has potential to </a:t>
            </a:r>
            <a:r>
              <a:rPr lang="en-US" sz="3200" b="1" dirty="0"/>
              <a:t>cause harm</a:t>
            </a:r>
          </a:p>
          <a:p>
            <a:pPr algn="just"/>
            <a:endParaRPr lang="en-US" sz="800" dirty="0"/>
          </a:p>
          <a:p>
            <a:pPr algn="just"/>
            <a:r>
              <a:rPr lang="en-US" sz="3200" dirty="0"/>
              <a:t>Countermeasure: Means to </a:t>
            </a:r>
            <a:r>
              <a:rPr lang="en-US" sz="3200" b="1" dirty="0"/>
              <a:t>counter threats</a:t>
            </a:r>
          </a:p>
          <a:p>
            <a:pPr algn="just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333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00130B-A3AA-4246-8DFB-B2591A20E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178" y="2809534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b="1" dirty="0"/>
              <a:t>threat</a:t>
            </a:r>
            <a:r>
              <a:rPr lang="en-US" dirty="0"/>
              <a:t> is blocked by applying </a:t>
            </a:r>
            <a:r>
              <a:rPr lang="en-US" b="1" dirty="0"/>
              <a:t>countermeasures</a:t>
            </a:r>
            <a:r>
              <a:rPr lang="en-US" dirty="0"/>
              <a:t> of a </a:t>
            </a:r>
            <a:r>
              <a:rPr lang="en-US" b="1" dirty="0"/>
              <a:t>vulnerability</a:t>
            </a:r>
          </a:p>
        </p:txBody>
      </p:sp>
    </p:spTree>
    <p:extLst>
      <p:ext uri="{BB962C8B-B14F-4D97-AF65-F5344CB8AC3E}">
        <p14:creationId xmlns:p14="http://schemas.microsoft.com/office/powerpoint/2010/main" val="4130552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ED3C9-AF6A-4A4E-8E83-DDE1E8F5F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CE19E2-F08D-4DD9-9FF9-FB8ED10C8A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3336758"/>
                <a:ext cx="12192000" cy="30159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𝑅𝑖𝑠𝑘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𝑇h𝑟𝑒𝑎𝑡𝑠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𝑉𝑢𝑙𝑛𝑒𝑟𝑎𝑏𝑖𝑙𝑖𝑡𝑖𝑒𝑠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𝐶𝑜𝑢𝑛𝑡𝑒𝑟𝑚𝑒𝑎𝑠𝑢𝑟𝑒𝑠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CE19E2-F08D-4DD9-9FF9-FB8ED10C8A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3336758"/>
                <a:ext cx="12192000" cy="301591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8278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ED3C9-AF6A-4A4E-8E83-DDE1E8F5F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</a:t>
            </a:r>
          </a:p>
        </p:txBody>
      </p:sp>
      <p:pic>
        <p:nvPicPr>
          <p:cNvPr id="6" name="Picture 2" descr="https://upload.wikimedia.org/wikipedia/commons/thumb/4/47/Risk_Management_Framework.svg/519px-Risk_Management_Framework.svg.png">
            <a:extLst>
              <a:ext uri="{FF2B5EF4-FFF2-40B4-BE49-F238E27FC236}">
                <a16:creationId xmlns:a16="http://schemas.microsoft.com/office/drawing/2014/main" id="{86E6DCE5-0164-4A8B-BF72-910150E85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906" y="1900491"/>
            <a:ext cx="6490188" cy="507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619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8EF38-5DEF-4EC4-84C0-4EB772E2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7CBB3-5159-4D31-B2C1-DAAE718D4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30672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Categorize</a:t>
            </a:r>
            <a:r>
              <a:rPr lang="en-US" sz="2400" dirty="0"/>
              <a:t> the system based on an impact analysis</a:t>
            </a:r>
          </a:p>
          <a:p>
            <a:r>
              <a:rPr lang="en-US" sz="2400" b="1" dirty="0"/>
              <a:t>Select</a:t>
            </a:r>
            <a:r>
              <a:rPr lang="en-US" sz="2400" dirty="0"/>
              <a:t> an initial set of baseline security controls for the system based on the categorization done earlier</a:t>
            </a:r>
          </a:p>
          <a:p>
            <a:r>
              <a:rPr lang="en-US" sz="2400" b="1" dirty="0"/>
              <a:t>Implement</a:t>
            </a:r>
            <a:r>
              <a:rPr lang="en-US" sz="2400" dirty="0"/>
              <a:t> the security controls</a:t>
            </a:r>
          </a:p>
          <a:p>
            <a:r>
              <a:rPr lang="en-US" sz="2400" b="1" dirty="0"/>
              <a:t>Assess</a:t>
            </a:r>
            <a:r>
              <a:rPr lang="en-US" sz="2400" dirty="0"/>
              <a:t> the security controls to determine the extent to which they are implemented correctly</a:t>
            </a:r>
          </a:p>
          <a:p>
            <a:r>
              <a:rPr lang="en-US" sz="2400" b="1" dirty="0"/>
              <a:t>Authorize</a:t>
            </a:r>
            <a:r>
              <a:rPr lang="en-US" sz="2400" dirty="0"/>
              <a:t> the system operation based on a determination of the risk and the decision that this risk is acceptable</a:t>
            </a:r>
          </a:p>
          <a:p>
            <a:r>
              <a:rPr lang="en-US" sz="2400" b="1" dirty="0"/>
              <a:t>Monitor</a:t>
            </a:r>
            <a:r>
              <a:rPr lang="en-US" sz="2400" dirty="0"/>
              <a:t> the security controls in the system on an ongoing basis</a:t>
            </a:r>
          </a:p>
        </p:txBody>
      </p:sp>
    </p:spTree>
    <p:extLst>
      <p:ext uri="{BB962C8B-B14F-4D97-AF65-F5344CB8AC3E}">
        <p14:creationId xmlns:p14="http://schemas.microsoft.com/office/powerpoint/2010/main" val="1271670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ED3C9-AF6A-4A4E-8E83-DDE1E8F5F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C-I-A Triad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E19E2-F08D-4DD9-9FF9-FB8ED10C8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112168"/>
            <a:ext cx="7729728" cy="23261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/>
              <a:t>C</a:t>
            </a:r>
            <a:r>
              <a:rPr lang="en-US" sz="3600" dirty="0"/>
              <a:t>onfidentiality</a:t>
            </a:r>
          </a:p>
          <a:p>
            <a:pPr marL="0" indent="0" algn="ctr">
              <a:buNone/>
            </a:pPr>
            <a:r>
              <a:rPr lang="en-US" sz="3600" u="sng" dirty="0"/>
              <a:t>I</a:t>
            </a:r>
            <a:r>
              <a:rPr lang="en-US" sz="3600" dirty="0"/>
              <a:t>ntegrity</a:t>
            </a:r>
          </a:p>
          <a:p>
            <a:pPr marL="0" indent="0" algn="ctr">
              <a:buNone/>
            </a:pPr>
            <a:r>
              <a:rPr lang="en-US" sz="3600" u="sng" dirty="0"/>
              <a:t>A</a:t>
            </a:r>
            <a:r>
              <a:rPr lang="en-US" sz="3600" dirty="0"/>
              <a:t>vailability</a:t>
            </a:r>
          </a:p>
        </p:txBody>
      </p:sp>
    </p:spTree>
    <p:extLst>
      <p:ext uri="{BB962C8B-B14F-4D97-AF65-F5344CB8AC3E}">
        <p14:creationId xmlns:p14="http://schemas.microsoft.com/office/powerpoint/2010/main" val="3263648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8EF38-5DEF-4EC4-84C0-4EB772E2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in Depth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9B84B9-6045-4CC9-B864-E54933704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139" y="2153412"/>
            <a:ext cx="77057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53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8EF38-5DEF-4EC4-84C0-4EB772E2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in Depth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E4F9C7-B58D-42A4-AA13-A687CDA9B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30672"/>
          </a:xfrm>
        </p:spPr>
        <p:txBody>
          <a:bodyPr>
            <a:normAutofit/>
          </a:bodyPr>
          <a:lstStyle/>
          <a:p>
            <a:r>
              <a:rPr lang="en-US" sz="3200" b="1" dirty="0"/>
              <a:t>Defense in Depth</a:t>
            </a:r>
            <a:r>
              <a:rPr lang="en-US" sz="3200" dirty="0"/>
              <a:t> (also known as Castle Approach) is a concept in which multiple layers of security controls are placed throughout a system</a:t>
            </a:r>
          </a:p>
          <a:p>
            <a:r>
              <a:rPr lang="en-US" sz="3200" dirty="0"/>
              <a:t>A countermeasure can, and will be defeated. Defense in depth provides additional layers of protection</a:t>
            </a:r>
          </a:p>
        </p:txBody>
      </p:sp>
    </p:spTree>
    <p:extLst>
      <p:ext uri="{BB962C8B-B14F-4D97-AF65-F5344CB8AC3E}">
        <p14:creationId xmlns:p14="http://schemas.microsoft.com/office/powerpoint/2010/main" val="3876879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8EF38-5DEF-4EC4-84C0-4EB772E2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in Depth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48895-FBFB-4172-9EC8-EAA76F3D8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703682"/>
              </p:ext>
            </p:extLst>
          </p:nvPr>
        </p:nvGraphicFramePr>
        <p:xfrm>
          <a:off x="1981200" y="2798847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9817">
                  <a:extLst>
                    <a:ext uri="{9D8B030D-6E8A-4147-A177-3AD203B41FA5}">
                      <a16:colId xmlns:a16="http://schemas.microsoft.com/office/drawing/2014/main" val="3725139874"/>
                    </a:ext>
                  </a:extLst>
                </a:gridCol>
                <a:gridCol w="4269783">
                  <a:extLst>
                    <a:ext uri="{9D8B030D-6E8A-4147-A177-3AD203B41FA5}">
                      <a16:colId xmlns:a16="http://schemas.microsoft.com/office/drawing/2014/main" val="31842676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Castle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Stored Secret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245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Computational infeasible barrier (encryption)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195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Outer Walls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Firewall, access control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198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Watch</a:t>
                      </a:r>
                      <a:r>
                        <a:rPr lang="en-US" baseline="0" dirty="0"/>
                        <a:t> tower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Monitoring,</a:t>
                      </a:r>
                      <a:r>
                        <a:rPr lang="en-US" baseline="0" dirty="0"/>
                        <a:t> intrusion detection systems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460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Guard 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Access</a:t>
                      </a:r>
                      <a:r>
                        <a:rPr lang="en-US" baseline="0" dirty="0"/>
                        <a:t> control (login with passwords)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84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Draw bridge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Close unused 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072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598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8EF38-5DEF-4EC4-84C0-4EB772E2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 Safe / Fail Secure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E4F9C7-B58D-42A4-AA13-A687CDA9B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30672"/>
          </a:xfrm>
        </p:spPr>
        <p:txBody>
          <a:bodyPr>
            <a:normAutofit/>
          </a:bodyPr>
          <a:lstStyle/>
          <a:p>
            <a:r>
              <a:rPr lang="en-US" sz="3200" b="1" dirty="0"/>
              <a:t>Fail Safe:</a:t>
            </a:r>
            <a:r>
              <a:rPr lang="en-US" sz="3200" dirty="0"/>
              <a:t> In the event of a failure, system responds in a way that will cause no harm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b="1" dirty="0"/>
              <a:t>Fail Secure:</a:t>
            </a:r>
            <a:r>
              <a:rPr lang="en-US" sz="3200" dirty="0"/>
              <a:t> Access or data will not be compromised due to failure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78408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8EF38-5DEF-4EC4-84C0-4EB772E2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 Safe / Fail Secure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E4F9C7-B58D-42A4-AA13-A687CDA9B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4153622" cy="3730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Lock example</a:t>
            </a:r>
          </a:p>
          <a:p>
            <a:pPr lvl="1"/>
            <a:r>
              <a:rPr lang="en-US" sz="3000" dirty="0"/>
              <a:t>Fail safe: fail unlocked  power to lock</a:t>
            </a:r>
          </a:p>
          <a:p>
            <a:pPr lvl="1"/>
            <a:endParaRPr lang="en-US" sz="3000" dirty="0"/>
          </a:p>
          <a:p>
            <a:pPr lvl="1"/>
            <a:r>
              <a:rPr lang="en-US" sz="3000" dirty="0"/>
              <a:t>Fail secure: fail locked  power to unlock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5D1392-8AA3-4D9C-90A7-F2AAB63BF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4" b="90646" l="9989" r="89955">
                        <a14:foregroundMark x1="52144" y1="6705" x2="52144" y2="6705"/>
                        <a14:foregroundMark x1="47404" y1="6705" x2="47404" y2="6705"/>
                        <a14:foregroundMark x1="40011" y1="89652" x2="40011" y2="89652"/>
                        <a14:foregroundMark x1="52822" y1="90646" x2="52822" y2="90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075" y="2397413"/>
            <a:ext cx="3001556" cy="409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45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8EF38-5DEF-4EC4-84C0-4EB772E2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Mythbusters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E4F9C7-B58D-42A4-AA13-A687CDA9B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74232"/>
            <a:ext cx="7729728" cy="43634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/>
              <a:t>Encryption ≠ cyber security</a:t>
            </a:r>
          </a:p>
          <a:p>
            <a:pPr lvl="1"/>
            <a:r>
              <a:rPr lang="en-US" sz="2900" dirty="0"/>
              <a:t>Encryption is a cyber security tool used primarily for confidentiality</a:t>
            </a:r>
          </a:p>
          <a:p>
            <a:pPr marL="0" indent="0">
              <a:buNone/>
            </a:pPr>
            <a:r>
              <a:rPr lang="en-US" sz="3400" dirty="0"/>
              <a:t>Hackers are not kids. Hackers are often:</a:t>
            </a:r>
          </a:p>
          <a:p>
            <a:pPr lvl="1"/>
            <a:r>
              <a:rPr lang="en-US" sz="2900" dirty="0"/>
              <a:t>Insiders</a:t>
            </a:r>
          </a:p>
          <a:p>
            <a:pPr lvl="1"/>
            <a:r>
              <a:rPr lang="en-US" sz="2900" dirty="0"/>
              <a:t>Governments</a:t>
            </a:r>
          </a:p>
          <a:p>
            <a:pPr lvl="1"/>
            <a:r>
              <a:rPr lang="en-US" sz="2900" dirty="0"/>
              <a:t>Terrorists</a:t>
            </a:r>
          </a:p>
          <a:p>
            <a:pPr lvl="1"/>
            <a:r>
              <a:rPr lang="en-US" sz="2900" dirty="0"/>
              <a:t>Organized Crime</a:t>
            </a:r>
          </a:p>
          <a:p>
            <a:pPr marL="0" indent="0">
              <a:buNone/>
            </a:pPr>
            <a:r>
              <a:rPr lang="en-US" sz="3400" dirty="0"/>
              <a:t>Security by obscurity</a:t>
            </a:r>
          </a:p>
          <a:p>
            <a:pPr lvl="1"/>
            <a:r>
              <a:rPr lang="en-US" sz="2900" dirty="0"/>
              <a:t>Hackers love obscure. They are that kind of people</a:t>
            </a:r>
          </a:p>
          <a:p>
            <a:pPr lvl="1"/>
            <a:r>
              <a:rPr lang="en-US" sz="2900" dirty="0"/>
              <a:t>Hackers thrive on obscure. There is less attention on their actions if no one thinks there is a problem</a:t>
            </a:r>
          </a:p>
        </p:txBody>
      </p:sp>
    </p:spTree>
    <p:extLst>
      <p:ext uri="{BB962C8B-B14F-4D97-AF65-F5344CB8AC3E}">
        <p14:creationId xmlns:p14="http://schemas.microsoft.com/office/powerpoint/2010/main" val="31937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00130B-A3AA-4246-8DFB-B2591A20E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178" y="2809534"/>
            <a:ext cx="7729728" cy="1188720"/>
          </a:xfrm>
        </p:spPr>
        <p:txBody>
          <a:bodyPr/>
          <a:lstStyle/>
          <a:p>
            <a:r>
              <a:rPr lang="en-US" dirty="0"/>
              <a:t>attacks on SCADA systems</a:t>
            </a:r>
          </a:p>
        </p:txBody>
      </p:sp>
    </p:spTree>
    <p:extLst>
      <p:ext uri="{BB962C8B-B14F-4D97-AF65-F5344CB8AC3E}">
        <p14:creationId xmlns:p14="http://schemas.microsoft.com/office/powerpoint/2010/main" val="21213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798F3-C389-4A1F-AC8A-240AA135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785474-2914-4687-B609-FEFE65A06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398862"/>
          </a:xfrm>
        </p:spPr>
        <p:txBody>
          <a:bodyPr>
            <a:normAutofit/>
          </a:bodyPr>
          <a:lstStyle/>
          <a:p>
            <a:r>
              <a:rPr lang="en-US" sz="2000" dirty="0"/>
              <a:t>An asset of the system is </a:t>
            </a:r>
            <a:r>
              <a:rPr lang="en-US" sz="2000" b="1" dirty="0"/>
              <a:t>destroyed</a:t>
            </a:r>
            <a:r>
              <a:rPr lang="en-US" sz="2000" dirty="0"/>
              <a:t> or becomes </a:t>
            </a:r>
            <a:r>
              <a:rPr lang="en-US" sz="2000" b="1" dirty="0"/>
              <a:t>unavailable</a:t>
            </a:r>
            <a:endParaRPr lang="en-US" sz="800" b="1" dirty="0"/>
          </a:p>
          <a:p>
            <a:r>
              <a:rPr lang="en-US" sz="2000" dirty="0"/>
              <a:t>Attack on </a:t>
            </a:r>
            <a:r>
              <a:rPr lang="en-US" sz="2000" b="1" dirty="0"/>
              <a:t>availability</a:t>
            </a:r>
            <a:endParaRPr lang="en-US" sz="800" b="1" dirty="0"/>
          </a:p>
          <a:p>
            <a:r>
              <a:rPr lang="en-US" sz="2000" b="1" dirty="0"/>
              <a:t>Destruction</a:t>
            </a:r>
            <a:r>
              <a:rPr lang="en-US" sz="2000" dirty="0"/>
              <a:t> of hardware</a:t>
            </a:r>
          </a:p>
          <a:p>
            <a:r>
              <a:rPr lang="en-US" sz="2000" dirty="0"/>
              <a:t>Cutting of a </a:t>
            </a:r>
            <a:r>
              <a:rPr lang="en-US" sz="2000" b="1" dirty="0"/>
              <a:t>communication</a:t>
            </a:r>
            <a:r>
              <a:rPr lang="en-US" sz="2000" dirty="0"/>
              <a:t> line</a:t>
            </a:r>
          </a:p>
          <a:p>
            <a:r>
              <a:rPr lang="en-US" sz="2000" dirty="0"/>
              <a:t>May not be </a:t>
            </a:r>
            <a:r>
              <a:rPr lang="en-US" sz="2000" b="1" dirty="0"/>
              <a:t>physical</a:t>
            </a:r>
            <a:r>
              <a:rPr lang="en-US" sz="2000" dirty="0"/>
              <a:t> destruction</a:t>
            </a:r>
          </a:p>
          <a:p>
            <a:r>
              <a:rPr lang="en-US" sz="2000" dirty="0"/>
              <a:t>May be </a:t>
            </a:r>
            <a:r>
              <a:rPr lang="en-US" sz="2000" b="1" dirty="0"/>
              <a:t>temporary</a:t>
            </a:r>
          </a:p>
        </p:txBody>
      </p:sp>
      <p:pic>
        <p:nvPicPr>
          <p:cNvPr id="5" name="Shape 61" descr="http://www.uah.edu/images/administrative/communications/logo/png/UAH_primary.png">
            <a:extLst>
              <a:ext uri="{FF2B5EF4-FFF2-40B4-BE49-F238E27FC236}">
                <a16:creationId xmlns:a16="http://schemas.microsoft.com/office/drawing/2014/main" id="{977B4CE1-873B-4413-99FB-DEF3E640BBB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59704" y="5946172"/>
            <a:ext cx="1905000" cy="100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3127EE2A-9250-4157-910F-7D236E7A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72109" l="4844" r="94464">
                        <a14:foregroundMark x1="12803" y1="19048" x2="12803" y2="19048"/>
                        <a14:foregroundMark x1="7612" y1="17007" x2="7612" y2="17007"/>
                        <a14:foregroundMark x1="5882" y1="10204" x2="5882" y2="10204"/>
                        <a14:foregroundMark x1="89273" y1="21088" x2="89273" y2="21088"/>
                        <a14:foregroundMark x1="91696" y1="14966" x2="91696" y2="14966"/>
                        <a14:foregroundMark x1="94464" y1="17687" x2="94464" y2="17687"/>
                        <a14:foregroundMark x1="94118" y1="10204" x2="94118" y2="10204"/>
                        <a14:foregroundMark x1="39792" y1="19728" x2="39792" y2="19728"/>
                      </a14:backgroundRemoval>
                    </a14:imgEffect>
                  </a14:imgLayer>
                </a14:imgProps>
              </a:ext>
            </a:extLst>
          </a:blip>
          <a:srcRect l="1662" t="3265" r="1662" b="19594"/>
          <a:stretch>
            <a:fillRect/>
          </a:stretch>
        </p:blipFill>
        <p:spPr bwMode="auto">
          <a:xfrm>
            <a:off x="6716830" y="3593433"/>
            <a:ext cx="3404455" cy="137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413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798F3-C389-4A1F-AC8A-240AA135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Interception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785474-2914-4687-B609-FEFE65A06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398862"/>
          </a:xfrm>
        </p:spPr>
        <p:txBody>
          <a:bodyPr>
            <a:normAutofit/>
          </a:bodyPr>
          <a:lstStyle/>
          <a:p>
            <a:r>
              <a:rPr lang="en-US" sz="2000" dirty="0"/>
              <a:t>An unauthorized party </a:t>
            </a:r>
            <a:r>
              <a:rPr lang="en-US" sz="2000" b="1" dirty="0"/>
              <a:t>gains access </a:t>
            </a:r>
            <a:r>
              <a:rPr lang="en-US" sz="2000" dirty="0"/>
              <a:t>to an asset</a:t>
            </a:r>
            <a:endParaRPr lang="en-US" sz="800" b="1" dirty="0"/>
          </a:p>
          <a:p>
            <a:r>
              <a:rPr lang="en-US" sz="2000" dirty="0"/>
              <a:t>Attack on </a:t>
            </a:r>
            <a:r>
              <a:rPr lang="en-US" sz="2000" b="1" dirty="0"/>
              <a:t>confidentiality</a:t>
            </a:r>
            <a:endParaRPr lang="en-US" sz="800" b="1" dirty="0"/>
          </a:p>
          <a:p>
            <a:r>
              <a:rPr lang="en-US" sz="2000" dirty="0"/>
              <a:t>Wiretapping to </a:t>
            </a:r>
            <a:r>
              <a:rPr lang="en-US" sz="2000" b="1" dirty="0"/>
              <a:t>capture data </a:t>
            </a:r>
            <a:r>
              <a:rPr lang="en-US" sz="2000" dirty="0"/>
              <a:t>in a network</a:t>
            </a:r>
          </a:p>
          <a:p>
            <a:r>
              <a:rPr lang="en-US" sz="2000" dirty="0"/>
              <a:t>Intercept a </a:t>
            </a:r>
            <a:r>
              <a:rPr lang="en-US" sz="2000" b="1" dirty="0"/>
              <a:t>password</a:t>
            </a:r>
            <a:r>
              <a:rPr lang="en-US" sz="2000" dirty="0"/>
              <a:t> -&gt; bad</a:t>
            </a:r>
          </a:p>
          <a:p>
            <a:r>
              <a:rPr lang="en-US" sz="2000" dirty="0"/>
              <a:t>Intercept </a:t>
            </a:r>
            <a:r>
              <a:rPr lang="en-US" sz="2000" b="1" dirty="0"/>
              <a:t>control data </a:t>
            </a:r>
            <a:r>
              <a:rPr lang="en-US" sz="2000" dirty="0"/>
              <a:t>-&gt; is it bad?</a:t>
            </a:r>
          </a:p>
        </p:txBody>
      </p:sp>
      <p:pic>
        <p:nvPicPr>
          <p:cNvPr id="5" name="Shape 61" descr="http://www.uah.edu/images/administrative/communications/logo/png/UAH_primary.png">
            <a:extLst>
              <a:ext uri="{FF2B5EF4-FFF2-40B4-BE49-F238E27FC236}">
                <a16:creationId xmlns:a16="http://schemas.microsoft.com/office/drawing/2014/main" id="{977B4CE1-873B-4413-99FB-DEF3E640BBB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59704" y="5946172"/>
            <a:ext cx="1905000" cy="100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8FE87FA6-3A95-4A3B-89F4-84F46E877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081" b="75168" l="5842" r="96220">
                        <a14:foregroundMark x1="11340" y1="20805" x2="11340" y2="20805"/>
                        <a14:foregroundMark x1="5842" y1="18121" x2="5842" y2="18121"/>
                        <a14:foregroundMark x1="87629" y1="20805" x2="87629" y2="20805"/>
                        <a14:foregroundMark x1="92784" y1="21477" x2="92784" y2="21477"/>
                        <a14:foregroundMark x1="96220" y1="21477" x2="96220" y2="21477"/>
                        <a14:foregroundMark x1="49828" y1="75168" x2="49828" y2="75168"/>
                      </a14:backgroundRemoval>
                    </a14:imgEffect>
                  </a14:imgLayer>
                </a14:imgProps>
              </a:ext>
            </a:extLst>
          </a:blip>
          <a:srcRect l="2640" t="5154" r="1649" b="19331"/>
          <a:stretch>
            <a:fillRect/>
          </a:stretch>
        </p:blipFill>
        <p:spPr bwMode="auto">
          <a:xfrm>
            <a:off x="6626660" y="3615765"/>
            <a:ext cx="3414414" cy="137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055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798F3-C389-4A1F-AC8A-240AA135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Modification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785474-2914-4687-B609-FEFE65A06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398862"/>
          </a:xfrm>
        </p:spPr>
        <p:txBody>
          <a:bodyPr>
            <a:normAutofit/>
          </a:bodyPr>
          <a:lstStyle/>
          <a:p>
            <a:r>
              <a:rPr lang="en-US" sz="2000" dirty="0"/>
              <a:t>An unauthorized party gains access to an asset and </a:t>
            </a:r>
            <a:r>
              <a:rPr lang="en-US" sz="2000" b="1" dirty="0"/>
              <a:t>tampers</a:t>
            </a:r>
            <a:r>
              <a:rPr lang="en-US" sz="2000" dirty="0"/>
              <a:t> the data</a:t>
            </a:r>
            <a:endParaRPr lang="en-US" sz="800" b="1" dirty="0"/>
          </a:p>
          <a:p>
            <a:r>
              <a:rPr lang="en-US" sz="2000" dirty="0"/>
              <a:t>Attack on </a:t>
            </a:r>
            <a:r>
              <a:rPr lang="en-US" sz="2000" b="1" dirty="0"/>
              <a:t>integrity</a:t>
            </a:r>
            <a:endParaRPr lang="en-US" sz="800" b="1" dirty="0"/>
          </a:p>
          <a:p>
            <a:r>
              <a:rPr lang="en-US" sz="2000" dirty="0"/>
              <a:t>Change values in a </a:t>
            </a:r>
            <a:r>
              <a:rPr lang="en-US" sz="2000" b="1" dirty="0"/>
              <a:t>data file</a:t>
            </a:r>
          </a:p>
          <a:p>
            <a:r>
              <a:rPr lang="en-US" sz="2000" dirty="0"/>
              <a:t>Alter a </a:t>
            </a:r>
            <a:r>
              <a:rPr lang="en-US" sz="2000" b="1" dirty="0"/>
              <a:t>program</a:t>
            </a:r>
            <a:r>
              <a:rPr lang="en-US" sz="2000" dirty="0"/>
              <a:t> to make it perform differently</a:t>
            </a:r>
          </a:p>
          <a:p>
            <a:r>
              <a:rPr lang="en-US" sz="2000" dirty="0"/>
              <a:t>Modify content of </a:t>
            </a:r>
            <a:r>
              <a:rPr lang="en-US" sz="2000" b="1" dirty="0"/>
              <a:t>messages transmitted on a network</a:t>
            </a:r>
          </a:p>
        </p:txBody>
      </p:sp>
      <p:pic>
        <p:nvPicPr>
          <p:cNvPr id="5" name="Shape 61" descr="http://www.uah.edu/images/administrative/communications/logo/png/UAH_primary.png">
            <a:extLst>
              <a:ext uri="{FF2B5EF4-FFF2-40B4-BE49-F238E27FC236}">
                <a16:creationId xmlns:a16="http://schemas.microsoft.com/office/drawing/2014/main" id="{977B4CE1-873B-4413-99FB-DEF3E640BBB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59704" y="5946172"/>
            <a:ext cx="1905000" cy="100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3C142A0-3665-4DE2-937A-6C2CEDC12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25" b="76510" l="2759" r="92759">
                        <a14:foregroundMark x1="7241" y1="24161" x2="7241" y2="24161"/>
                        <a14:foregroundMark x1="90345" y1="18792" x2="90345" y2="18792"/>
                        <a14:foregroundMark x1="49655" y1="71141" x2="49655" y2="71141"/>
                        <a14:foregroundMark x1="93793" y1="20134" x2="93793" y2="20134"/>
                        <a14:foregroundMark x1="66207" y1="20805" x2="66207" y2="20805"/>
                        <a14:foregroundMark x1="71034" y1="20805" x2="71034" y2="20805"/>
                        <a14:foregroundMark x1="7931" y1="8725" x2="7931" y2="8725"/>
                        <a14:foregroundMark x1="2759" y1="22148" x2="2759" y2="22148"/>
                        <a14:foregroundMark x1="49655" y1="76510" x2="49655" y2="76510"/>
                        <a14:foregroundMark x1="15862" y1="20134" x2="42069" y2="20805"/>
                        <a14:foregroundMark x1="70690" y1="20805" x2="66552" y2="20134"/>
                      </a14:backgroundRemoval>
                    </a14:imgEffect>
                  </a14:imgLayer>
                </a14:imgProps>
              </a:ext>
            </a:extLst>
          </a:blip>
          <a:srcRect l="2647" t="6444" r="3310" b="16109"/>
          <a:stretch>
            <a:fillRect/>
          </a:stretch>
        </p:blipFill>
        <p:spPr bwMode="auto">
          <a:xfrm>
            <a:off x="6702802" y="3647849"/>
            <a:ext cx="3258062" cy="137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58795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798F3-C389-4A1F-AC8A-240AA135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Modification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785474-2914-4687-B609-FEFE65A06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398862"/>
          </a:xfrm>
        </p:spPr>
        <p:txBody>
          <a:bodyPr>
            <a:normAutofit/>
          </a:bodyPr>
          <a:lstStyle/>
          <a:p>
            <a:r>
              <a:rPr lang="en-US" sz="2000" dirty="0"/>
              <a:t>Modification on SCADA -&gt; </a:t>
            </a:r>
            <a:r>
              <a:rPr lang="en-US" sz="2000" b="1" dirty="0"/>
              <a:t>very bad!</a:t>
            </a:r>
            <a:endParaRPr lang="en-US" sz="800" b="1" dirty="0"/>
          </a:p>
          <a:p>
            <a:r>
              <a:rPr lang="en-US" sz="2000" b="1" dirty="0"/>
              <a:t>Feedback control loop </a:t>
            </a:r>
            <a:r>
              <a:rPr lang="en-US" sz="2000" dirty="0"/>
              <a:t>issues</a:t>
            </a:r>
            <a:endParaRPr lang="en-US" sz="800" b="1" dirty="0"/>
          </a:p>
          <a:p>
            <a:r>
              <a:rPr lang="en-US" sz="2000" dirty="0"/>
              <a:t>Modifying measured </a:t>
            </a:r>
            <a:r>
              <a:rPr lang="en-US" sz="2000" b="1" dirty="0"/>
              <a:t>output</a:t>
            </a:r>
            <a:r>
              <a:rPr lang="en-US" sz="2000" dirty="0"/>
              <a:t>, measured </a:t>
            </a:r>
            <a:r>
              <a:rPr lang="en-US" sz="2000" b="1" dirty="0"/>
              <a:t>error</a:t>
            </a:r>
            <a:r>
              <a:rPr lang="en-US" sz="2000" dirty="0"/>
              <a:t>, system </a:t>
            </a:r>
            <a:r>
              <a:rPr lang="en-US" sz="2000" b="1" dirty="0"/>
              <a:t>input</a:t>
            </a:r>
            <a:r>
              <a:rPr lang="en-US" sz="2000" dirty="0"/>
              <a:t>, or </a:t>
            </a:r>
            <a:r>
              <a:rPr lang="en-US" sz="2000" b="1" dirty="0"/>
              <a:t>reference</a:t>
            </a:r>
            <a:r>
              <a:rPr lang="en-US" sz="2000" dirty="0"/>
              <a:t> affects system output</a:t>
            </a:r>
            <a:endParaRPr lang="en-US" sz="2000" b="1" dirty="0"/>
          </a:p>
        </p:txBody>
      </p:sp>
      <p:pic>
        <p:nvPicPr>
          <p:cNvPr id="5" name="Shape 61" descr="http://www.uah.edu/images/administrative/communications/logo/png/UAH_primary.png">
            <a:extLst>
              <a:ext uri="{FF2B5EF4-FFF2-40B4-BE49-F238E27FC236}">
                <a16:creationId xmlns:a16="http://schemas.microsoft.com/office/drawing/2014/main" id="{977B4CE1-873B-4413-99FB-DEF3E640BBB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59704" y="5946172"/>
            <a:ext cx="1905000" cy="100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AC38CBA-C40B-41E9-BB09-AE2AC6CA3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99" b="87591" l="0" r="92352">
                        <a14:foregroundMark x1="9178" y1="22628" x2="9178" y2="22628"/>
                        <a14:foregroundMark x1="4971" y1="24088" x2="4971" y2="24088"/>
                        <a14:foregroundMark x1="191" y1="24088" x2="191" y2="24088"/>
                        <a14:foregroundMark x1="92352" y1="24088" x2="92352" y2="24088"/>
                        <a14:foregroundMark x1="26960" y1="71533" x2="26960" y2="71533"/>
                        <a14:foregroundMark x1="44933" y1="61314" x2="44933" y2="61314"/>
                        <a14:foregroundMark x1="52964" y1="56934" x2="52964" y2="56934"/>
                        <a14:foregroundMark x1="46272" y1="56934" x2="46272" y2="56934"/>
                        <a14:foregroundMark x1="58317" y1="56934" x2="58317" y2="56934"/>
                        <a14:foregroundMark x1="60994" y1="56934" x2="60994" y2="56934"/>
                        <a14:foregroundMark x1="61185" y1="79562" x2="61185" y2="79562"/>
                        <a14:foregroundMark x1="60803" y1="85401" x2="60803" y2="85401"/>
                        <a14:foregroundMark x1="54302" y1="86131" x2="54302" y2="86131"/>
                        <a14:foregroundMark x1="51625" y1="86131" x2="51625" y2="86131"/>
                        <a14:foregroundMark x1="46463" y1="86131" x2="46463" y2="86131"/>
                        <a14:foregroundMark x1="48375" y1="56204" x2="48375" y2="56204"/>
                        <a14:foregroundMark x1="43403" y1="70803" x2="43403" y2="70803"/>
                        <a14:foregroundMark x1="17208" y1="71533" x2="17208" y2="71533"/>
                        <a14:foregroundMark x1="19503" y1="71533" x2="19503" y2="71533"/>
                        <a14:foregroundMark x1="31166" y1="70803" x2="31166" y2="70803"/>
                        <a14:foregroundMark x1="38432" y1="70803" x2="38432" y2="7080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903492" y="3338015"/>
            <a:ext cx="4410296" cy="115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7273A4-79E9-4EBF-9FE9-5E923637F6D3}"/>
              </a:ext>
            </a:extLst>
          </p:cNvPr>
          <p:cNvSpPr txBox="1"/>
          <p:nvPr/>
        </p:nvSpPr>
        <p:spPr>
          <a:xfrm>
            <a:off x="5853683" y="3421988"/>
            <a:ext cx="6078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Reference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83219C-81E7-4AE9-A121-97008EBE1216}"/>
              </a:ext>
            </a:extLst>
          </p:cNvPr>
          <p:cNvSpPr txBox="1"/>
          <p:nvPr/>
        </p:nvSpPr>
        <p:spPr>
          <a:xfrm>
            <a:off x="6628773" y="3298878"/>
            <a:ext cx="59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Measured</a:t>
            </a:r>
          </a:p>
          <a:p>
            <a:r>
              <a:rPr lang="en-US" sz="800" dirty="0"/>
              <a:t>   error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872505-8213-4432-A43D-CB37F0669564}"/>
              </a:ext>
            </a:extLst>
          </p:cNvPr>
          <p:cNvSpPr txBox="1"/>
          <p:nvPr/>
        </p:nvSpPr>
        <p:spPr>
          <a:xfrm>
            <a:off x="6724139" y="3957640"/>
            <a:ext cx="8980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Measured output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EFF329-48C0-4954-9706-A1D9E1A27C9F}"/>
              </a:ext>
            </a:extLst>
          </p:cNvPr>
          <p:cNvSpPr txBox="1"/>
          <p:nvPr/>
        </p:nvSpPr>
        <p:spPr>
          <a:xfrm>
            <a:off x="7995692" y="3310404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System</a:t>
            </a:r>
          </a:p>
          <a:p>
            <a:r>
              <a:rPr lang="en-US" sz="800" dirty="0"/>
              <a:t> input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920E1F-2D1D-4C8F-9E6B-E443087A6872}"/>
              </a:ext>
            </a:extLst>
          </p:cNvPr>
          <p:cNvSpPr txBox="1"/>
          <p:nvPr/>
        </p:nvSpPr>
        <p:spPr>
          <a:xfrm>
            <a:off x="9176675" y="3421988"/>
            <a:ext cx="7841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System output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81310D-7CA1-4B0D-B7AC-4C7A1C0D2FAC}"/>
              </a:ext>
            </a:extLst>
          </p:cNvPr>
          <p:cNvSpPr txBox="1"/>
          <p:nvPr/>
        </p:nvSpPr>
        <p:spPr>
          <a:xfrm>
            <a:off x="6434661" y="3372865"/>
            <a:ext cx="243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+</a:t>
            </a:r>
          </a:p>
          <a:p>
            <a:endParaRPr lang="en-US" sz="800" dirty="0"/>
          </a:p>
          <a:p>
            <a:r>
              <a:rPr lang="en-US" sz="800" dirty="0"/>
              <a:t>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5B997C-0DF5-4F37-846D-F42659B654AF}"/>
              </a:ext>
            </a:extLst>
          </p:cNvPr>
          <p:cNvSpPr txBox="1"/>
          <p:nvPr/>
        </p:nvSpPr>
        <p:spPr>
          <a:xfrm>
            <a:off x="7193617" y="3488281"/>
            <a:ext cx="7569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Controller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423780-DBB2-4C44-8F5B-A1284789384E}"/>
              </a:ext>
            </a:extLst>
          </p:cNvPr>
          <p:cNvSpPr txBox="1"/>
          <p:nvPr/>
        </p:nvSpPr>
        <p:spPr>
          <a:xfrm>
            <a:off x="8592861" y="3489876"/>
            <a:ext cx="5838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System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ECEAE2-A3D5-4BC0-88EC-3467907175BA}"/>
              </a:ext>
            </a:extLst>
          </p:cNvPr>
          <p:cNvSpPr txBox="1"/>
          <p:nvPr/>
        </p:nvSpPr>
        <p:spPr>
          <a:xfrm>
            <a:off x="7972484" y="4040839"/>
            <a:ext cx="5549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Sensor</a:t>
            </a:r>
          </a:p>
        </p:txBody>
      </p:sp>
    </p:spTree>
    <p:extLst>
      <p:ext uri="{BB962C8B-B14F-4D97-AF65-F5344CB8AC3E}">
        <p14:creationId xmlns:p14="http://schemas.microsoft.com/office/powerpoint/2010/main" val="157806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798F3-C389-4A1F-AC8A-240AA135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785474-2914-4687-B609-FEFE65A06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398862"/>
          </a:xfrm>
        </p:spPr>
        <p:txBody>
          <a:bodyPr>
            <a:normAutofit/>
          </a:bodyPr>
          <a:lstStyle/>
          <a:p>
            <a:r>
              <a:rPr lang="en-US" sz="2000" dirty="0"/>
              <a:t>An unauthorized party </a:t>
            </a:r>
            <a:r>
              <a:rPr lang="en-US" sz="2000" b="1" dirty="0"/>
              <a:t>inserts</a:t>
            </a:r>
            <a:r>
              <a:rPr lang="en-US" sz="2000" dirty="0"/>
              <a:t> </a:t>
            </a:r>
            <a:r>
              <a:rPr lang="en-US" sz="2000" b="1" dirty="0"/>
              <a:t>counterfeit</a:t>
            </a:r>
            <a:r>
              <a:rPr lang="en-US" sz="2000" dirty="0"/>
              <a:t> </a:t>
            </a:r>
            <a:r>
              <a:rPr lang="en-US" sz="2000" b="1" dirty="0"/>
              <a:t>objects</a:t>
            </a:r>
            <a:r>
              <a:rPr lang="en-US" sz="2000" dirty="0"/>
              <a:t> into the system</a:t>
            </a:r>
            <a:endParaRPr lang="en-US" sz="800" b="1" dirty="0"/>
          </a:p>
          <a:p>
            <a:r>
              <a:rPr lang="en-US" sz="2000" dirty="0"/>
              <a:t>Attack on </a:t>
            </a:r>
            <a:r>
              <a:rPr lang="en-US" sz="2000" b="1" dirty="0"/>
              <a:t>authenticity</a:t>
            </a:r>
            <a:endParaRPr lang="en-US" sz="800" b="1" dirty="0"/>
          </a:p>
          <a:p>
            <a:r>
              <a:rPr lang="en-US" sz="2000" dirty="0"/>
              <a:t>Insertion of </a:t>
            </a:r>
            <a:r>
              <a:rPr lang="en-US" sz="2000" b="1" dirty="0"/>
              <a:t>spurious messages </a:t>
            </a:r>
            <a:r>
              <a:rPr lang="en-US" sz="2000" dirty="0"/>
              <a:t>in a network</a:t>
            </a:r>
            <a:endParaRPr lang="en-US" sz="2000" b="1" dirty="0"/>
          </a:p>
          <a:p>
            <a:r>
              <a:rPr lang="en-US" sz="2000" dirty="0"/>
              <a:t>Addition of </a:t>
            </a:r>
            <a:r>
              <a:rPr lang="en-US" sz="2000" b="1" dirty="0"/>
              <a:t>records to a file</a:t>
            </a:r>
          </a:p>
          <a:p>
            <a:r>
              <a:rPr lang="en-US" sz="2000" dirty="0"/>
              <a:t>Injection on SCADA -&gt; </a:t>
            </a:r>
            <a:r>
              <a:rPr lang="en-US" sz="2000" b="1" dirty="0"/>
              <a:t>very bad!</a:t>
            </a:r>
          </a:p>
        </p:txBody>
      </p:sp>
      <p:pic>
        <p:nvPicPr>
          <p:cNvPr id="5" name="Shape 61" descr="http://www.uah.edu/images/administrative/communications/logo/png/UAH_primary.png">
            <a:extLst>
              <a:ext uri="{FF2B5EF4-FFF2-40B4-BE49-F238E27FC236}">
                <a16:creationId xmlns:a16="http://schemas.microsoft.com/office/drawing/2014/main" id="{977B4CE1-873B-4413-99FB-DEF3E640BBB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59704" y="5946172"/>
            <a:ext cx="1905000" cy="100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3C142A0-3665-4DE2-937A-6C2CEDC12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25" b="76510" l="2759" r="92759">
                        <a14:foregroundMark x1="7241" y1="24161" x2="7241" y2="24161"/>
                        <a14:foregroundMark x1="90345" y1="18792" x2="90345" y2="18792"/>
                        <a14:foregroundMark x1="49655" y1="71141" x2="49655" y2="71141"/>
                        <a14:foregroundMark x1="93793" y1="20134" x2="93793" y2="20134"/>
                        <a14:foregroundMark x1="66207" y1="20805" x2="66207" y2="20805"/>
                        <a14:foregroundMark x1="71034" y1="20805" x2="71034" y2="20805"/>
                        <a14:foregroundMark x1="7931" y1="8725" x2="7931" y2="8725"/>
                        <a14:foregroundMark x1="2759" y1="22148" x2="2759" y2="22148"/>
                        <a14:foregroundMark x1="49655" y1="76510" x2="49655" y2="76510"/>
                        <a14:foregroundMark x1="15862" y1="20134" x2="42069" y2="20805"/>
                        <a14:foregroundMark x1="70690" y1="20805" x2="66552" y2="20134"/>
                      </a14:backgroundRemoval>
                    </a14:imgEffect>
                  </a14:imgLayer>
                </a14:imgProps>
              </a:ext>
            </a:extLst>
          </a:blip>
          <a:srcRect l="2647" t="6444" r="3310" b="16109"/>
          <a:stretch>
            <a:fillRect/>
          </a:stretch>
        </p:blipFill>
        <p:spPr bwMode="auto">
          <a:xfrm>
            <a:off x="6702802" y="3647849"/>
            <a:ext cx="3258062" cy="137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77330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00130B-A3AA-4246-8DFB-B2591A20E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178" y="2809534"/>
            <a:ext cx="7729728" cy="1188720"/>
          </a:xfrm>
        </p:spPr>
        <p:txBody>
          <a:bodyPr/>
          <a:lstStyle/>
          <a:p>
            <a:r>
              <a:rPr lang="en-US" dirty="0"/>
              <a:t>Examples of attacks in real life</a:t>
            </a:r>
          </a:p>
        </p:txBody>
      </p:sp>
    </p:spTree>
    <p:extLst>
      <p:ext uri="{BB962C8B-B14F-4D97-AF65-F5344CB8AC3E}">
        <p14:creationId xmlns:p14="http://schemas.microsoft.com/office/powerpoint/2010/main" val="105091470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7379</TotalTime>
  <Words>764</Words>
  <Application>Microsoft Office PowerPoint</Application>
  <PresentationFormat>Widescreen</PresentationFormat>
  <Paragraphs>133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Gill Sans MT</vt:lpstr>
      <vt:lpstr>Parcel</vt:lpstr>
      <vt:lpstr>Cyber Security For Civil Engineering</vt:lpstr>
      <vt:lpstr>C-I-A Triad</vt:lpstr>
      <vt:lpstr>attacks on SCADA systems</vt:lpstr>
      <vt:lpstr>Interruption</vt:lpstr>
      <vt:lpstr>Interception</vt:lpstr>
      <vt:lpstr>Modification</vt:lpstr>
      <vt:lpstr>Modification</vt:lpstr>
      <vt:lpstr>Injection</vt:lpstr>
      <vt:lpstr>Examples of attacks in real life</vt:lpstr>
      <vt:lpstr>Stuxnet</vt:lpstr>
      <vt:lpstr>PowerPoint Presentation</vt:lpstr>
      <vt:lpstr>Maroochy Attack</vt:lpstr>
      <vt:lpstr>Ukrainian Power Grid Attack</vt:lpstr>
      <vt:lpstr>New York Dam Attack</vt:lpstr>
      <vt:lpstr>Vulnerability, Threat and Countermeasures</vt:lpstr>
      <vt:lpstr>A threat is blocked by applying countermeasures of a vulnerability</vt:lpstr>
      <vt:lpstr>Risk Assessment</vt:lpstr>
      <vt:lpstr>Risk Assessment</vt:lpstr>
      <vt:lpstr>Risk Assessment</vt:lpstr>
      <vt:lpstr>Defense in Depth</vt:lpstr>
      <vt:lpstr>Defense in Depth</vt:lpstr>
      <vt:lpstr>Defense in Depth</vt:lpstr>
      <vt:lpstr>Fail Safe / Fail Secure</vt:lpstr>
      <vt:lpstr>Fail Safe / Fail Secure</vt:lpstr>
      <vt:lpstr>Mythbusters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Thiago Alves</dc:creator>
  <cp:lastModifiedBy>Thiago Alves</cp:lastModifiedBy>
  <cp:revision>62</cp:revision>
  <dcterms:created xsi:type="dcterms:W3CDTF">2017-10-14T11:40:18Z</dcterms:created>
  <dcterms:modified xsi:type="dcterms:W3CDTF">2017-10-25T23:40:24Z</dcterms:modified>
</cp:coreProperties>
</file>