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57" r:id="rId3"/>
    <p:sldId id="258" r:id="rId4"/>
    <p:sldId id="277" r:id="rId5"/>
    <p:sldId id="270" r:id="rId6"/>
    <p:sldId id="271" r:id="rId7"/>
    <p:sldId id="272" r:id="rId8"/>
    <p:sldId id="273" r:id="rId9"/>
    <p:sldId id="274" r:id="rId10"/>
    <p:sldId id="290" r:id="rId11"/>
    <p:sldId id="287" r:id="rId12"/>
    <p:sldId id="288" r:id="rId13"/>
    <p:sldId id="289" r:id="rId14"/>
    <p:sldId id="261" r:id="rId15"/>
    <p:sldId id="292" r:id="rId16"/>
    <p:sldId id="294" r:id="rId17"/>
    <p:sldId id="262" r:id="rId18"/>
    <p:sldId id="295" r:id="rId19"/>
    <p:sldId id="296" r:id="rId20"/>
    <p:sldId id="280" r:id="rId21"/>
    <p:sldId id="283" r:id="rId22"/>
    <p:sldId id="281" r:id="rId23"/>
    <p:sldId id="284" r:id="rId24"/>
    <p:sldId id="285" r:id="rId25"/>
    <p:sldId id="286"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4" autoAdjust="0"/>
    <p:restoredTop sz="90164" autoAdjust="0"/>
  </p:normalViewPr>
  <p:slideViewPr>
    <p:cSldViewPr snapToGrid="0">
      <p:cViewPr varScale="1">
        <p:scale>
          <a:sx n="69" d="100"/>
          <a:sy n="69" d="100"/>
        </p:scale>
        <p:origin x="51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E5A8A-2A4A-4FA9-ABAC-80C52E0413B3}" type="datetimeFigureOut">
              <a:rPr lang="en-US" smtClean="0"/>
              <a:t>10/25/2017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090786-2A92-474B-B901-32B30DD2CD19}" type="slidenum">
              <a:rPr lang="en-US" smtClean="0"/>
              <a:t>‹#›</a:t>
            </a:fld>
            <a:endParaRPr lang="en-US"/>
          </a:p>
        </p:txBody>
      </p:sp>
    </p:spTree>
    <p:extLst>
      <p:ext uri="{BB962C8B-B14F-4D97-AF65-F5344CB8AC3E}">
        <p14:creationId xmlns:p14="http://schemas.microsoft.com/office/powerpoint/2010/main" val="3557045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computer is embedded in a system, we usually call it CONTROLLER</a:t>
            </a:r>
          </a:p>
        </p:txBody>
      </p:sp>
      <p:sp>
        <p:nvSpPr>
          <p:cNvPr id="4" name="Slide Number Placeholder 3"/>
          <p:cNvSpPr>
            <a:spLocks noGrp="1"/>
          </p:cNvSpPr>
          <p:nvPr>
            <p:ph type="sldNum" sz="quarter" idx="10"/>
          </p:nvPr>
        </p:nvSpPr>
        <p:spPr/>
        <p:txBody>
          <a:bodyPr/>
          <a:lstStyle/>
          <a:p>
            <a:fld id="{CC090786-2A92-474B-B901-32B30DD2CD19}" type="slidenum">
              <a:rPr lang="en-US" smtClean="0"/>
              <a:t>3</a:t>
            </a:fld>
            <a:endParaRPr lang="en-US"/>
          </a:p>
        </p:txBody>
      </p:sp>
    </p:spTree>
    <p:extLst>
      <p:ext uri="{BB962C8B-B14F-4D97-AF65-F5344CB8AC3E}">
        <p14:creationId xmlns:p14="http://schemas.microsoft.com/office/powerpoint/2010/main" val="2988328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examples where integrity would and would not be important.</a:t>
            </a:r>
          </a:p>
          <a:p>
            <a:r>
              <a:rPr lang="en-US" dirty="0"/>
              <a:t>Not important: Bathroom lights control (questionable)</a:t>
            </a:r>
          </a:p>
          <a:p>
            <a:r>
              <a:rPr lang="en-US" dirty="0"/>
              <a:t>Important: Flood gate controls on a dam</a:t>
            </a:r>
          </a:p>
        </p:txBody>
      </p:sp>
      <p:sp>
        <p:nvSpPr>
          <p:cNvPr id="4" name="Slide Number Placeholder 3"/>
          <p:cNvSpPr>
            <a:spLocks noGrp="1"/>
          </p:cNvSpPr>
          <p:nvPr>
            <p:ph type="sldNum" sz="quarter" idx="10"/>
          </p:nvPr>
        </p:nvSpPr>
        <p:spPr/>
        <p:txBody>
          <a:bodyPr/>
          <a:lstStyle/>
          <a:p>
            <a:fld id="{CC090786-2A92-474B-B901-32B30DD2CD19}" type="slidenum">
              <a:rPr lang="en-US" smtClean="0"/>
              <a:t>24</a:t>
            </a:fld>
            <a:endParaRPr lang="en-US"/>
          </a:p>
        </p:txBody>
      </p:sp>
    </p:spTree>
    <p:extLst>
      <p:ext uri="{BB962C8B-B14F-4D97-AF65-F5344CB8AC3E}">
        <p14:creationId xmlns:p14="http://schemas.microsoft.com/office/powerpoint/2010/main" val="2533725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examples where availability would and would not be important.</a:t>
            </a:r>
          </a:p>
          <a:p>
            <a:r>
              <a:rPr lang="en-US" dirty="0"/>
              <a:t>Not important: None</a:t>
            </a:r>
          </a:p>
          <a:p>
            <a:r>
              <a:rPr lang="en-US" dirty="0"/>
              <a:t>Important: All</a:t>
            </a:r>
          </a:p>
        </p:txBody>
      </p:sp>
      <p:sp>
        <p:nvSpPr>
          <p:cNvPr id="4" name="Slide Number Placeholder 3"/>
          <p:cNvSpPr>
            <a:spLocks noGrp="1"/>
          </p:cNvSpPr>
          <p:nvPr>
            <p:ph type="sldNum" sz="quarter" idx="10"/>
          </p:nvPr>
        </p:nvSpPr>
        <p:spPr/>
        <p:txBody>
          <a:bodyPr/>
          <a:lstStyle/>
          <a:p>
            <a:fld id="{CC090786-2A92-474B-B901-32B30DD2CD19}" type="slidenum">
              <a:rPr lang="en-US" smtClean="0"/>
              <a:t>25</a:t>
            </a:fld>
            <a:endParaRPr lang="en-US"/>
          </a:p>
        </p:txBody>
      </p:sp>
    </p:spTree>
    <p:extLst>
      <p:ext uri="{BB962C8B-B14F-4D97-AF65-F5344CB8AC3E}">
        <p14:creationId xmlns:p14="http://schemas.microsoft.com/office/powerpoint/2010/main" val="2554566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computer is embedded in a system, we usually call it CONTROLLER</a:t>
            </a:r>
          </a:p>
        </p:txBody>
      </p:sp>
      <p:sp>
        <p:nvSpPr>
          <p:cNvPr id="4" name="Slide Number Placeholder 3"/>
          <p:cNvSpPr>
            <a:spLocks noGrp="1"/>
          </p:cNvSpPr>
          <p:nvPr>
            <p:ph type="sldNum" sz="quarter" idx="10"/>
          </p:nvPr>
        </p:nvSpPr>
        <p:spPr/>
        <p:txBody>
          <a:bodyPr/>
          <a:lstStyle/>
          <a:p>
            <a:fld id="{CC090786-2A92-474B-B901-32B30DD2CD19}" type="slidenum">
              <a:rPr lang="en-US" smtClean="0"/>
              <a:t>4</a:t>
            </a:fld>
            <a:endParaRPr lang="en-US"/>
          </a:p>
        </p:txBody>
      </p:sp>
    </p:spTree>
    <p:extLst>
      <p:ext uri="{BB962C8B-B14F-4D97-AF65-F5344CB8AC3E}">
        <p14:creationId xmlns:p14="http://schemas.microsoft.com/office/powerpoint/2010/main" val="2753876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computers here?</a:t>
            </a:r>
          </a:p>
          <a:p>
            <a:r>
              <a:rPr lang="en-US" dirty="0"/>
              <a:t>Hydraulic drives, gate controls, water level monitoring, </a:t>
            </a:r>
            <a:r>
              <a:rPr lang="en-US" dirty="0" err="1"/>
              <a:t>etc</a:t>
            </a:r>
            <a:endParaRPr lang="en-US" dirty="0"/>
          </a:p>
        </p:txBody>
      </p:sp>
      <p:sp>
        <p:nvSpPr>
          <p:cNvPr id="4" name="Slide Number Placeholder 3"/>
          <p:cNvSpPr>
            <a:spLocks noGrp="1"/>
          </p:cNvSpPr>
          <p:nvPr>
            <p:ph type="sldNum" sz="quarter" idx="10"/>
          </p:nvPr>
        </p:nvSpPr>
        <p:spPr/>
        <p:txBody>
          <a:bodyPr/>
          <a:lstStyle/>
          <a:p>
            <a:fld id="{CC090786-2A92-474B-B901-32B30DD2CD19}" type="slidenum">
              <a:rPr lang="en-US" smtClean="0"/>
              <a:t>5</a:t>
            </a:fld>
            <a:endParaRPr lang="en-US"/>
          </a:p>
        </p:txBody>
      </p:sp>
    </p:spTree>
    <p:extLst>
      <p:ext uri="{BB962C8B-B14F-4D97-AF65-F5344CB8AC3E}">
        <p14:creationId xmlns:p14="http://schemas.microsoft.com/office/powerpoint/2010/main" val="127035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Are there computers here?</a:t>
            </a:r>
          </a:p>
          <a:p>
            <a:r>
              <a:rPr lang="en-US" dirty="0"/>
              <a:t>Situational Awareness</a:t>
            </a:r>
          </a:p>
          <a:p>
            <a:r>
              <a:rPr lang="en-US" dirty="0"/>
              <a:t>Control -&gt; Open/Close breakers</a:t>
            </a:r>
          </a:p>
        </p:txBody>
      </p:sp>
      <p:sp>
        <p:nvSpPr>
          <p:cNvPr id="4" name="Slide Number Placeholder 3"/>
          <p:cNvSpPr>
            <a:spLocks noGrp="1"/>
          </p:cNvSpPr>
          <p:nvPr>
            <p:ph type="sldNum" sz="quarter" idx="10"/>
          </p:nvPr>
        </p:nvSpPr>
        <p:spPr/>
        <p:txBody>
          <a:bodyPr/>
          <a:lstStyle/>
          <a:p>
            <a:fld id="{CC090786-2A92-474B-B901-32B30DD2CD19}" type="slidenum">
              <a:rPr lang="en-US" smtClean="0"/>
              <a:t>6</a:t>
            </a:fld>
            <a:endParaRPr lang="en-US"/>
          </a:p>
        </p:txBody>
      </p:sp>
    </p:spTree>
    <p:extLst>
      <p:ext uri="{BB962C8B-B14F-4D97-AF65-F5344CB8AC3E}">
        <p14:creationId xmlns:p14="http://schemas.microsoft.com/office/powerpoint/2010/main" val="4185101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Are there computers here?</a:t>
            </a:r>
          </a:p>
          <a:p>
            <a:r>
              <a:rPr lang="en-US" dirty="0"/>
              <a:t>Hydraulic drives, gate controls, water level monitoring, </a:t>
            </a:r>
            <a:r>
              <a:rPr lang="en-US" dirty="0" err="1"/>
              <a:t>etc</a:t>
            </a:r>
            <a:endParaRPr lang="en-US" dirty="0"/>
          </a:p>
        </p:txBody>
      </p:sp>
      <p:sp>
        <p:nvSpPr>
          <p:cNvPr id="4" name="Slide Number Placeholder 3"/>
          <p:cNvSpPr>
            <a:spLocks noGrp="1"/>
          </p:cNvSpPr>
          <p:nvPr>
            <p:ph type="sldNum" sz="quarter" idx="10"/>
          </p:nvPr>
        </p:nvSpPr>
        <p:spPr/>
        <p:txBody>
          <a:bodyPr/>
          <a:lstStyle/>
          <a:p>
            <a:fld id="{CC090786-2A92-474B-B901-32B30DD2CD19}" type="slidenum">
              <a:rPr lang="en-US" smtClean="0"/>
              <a:t>7</a:t>
            </a:fld>
            <a:endParaRPr lang="en-US"/>
          </a:p>
        </p:txBody>
      </p:sp>
    </p:spTree>
    <p:extLst>
      <p:ext uri="{BB962C8B-B14F-4D97-AF65-F5344CB8AC3E}">
        <p14:creationId xmlns:p14="http://schemas.microsoft.com/office/powerpoint/2010/main" val="3360381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Are there computers here?</a:t>
            </a:r>
          </a:p>
          <a:p>
            <a:r>
              <a:rPr lang="en-US" dirty="0"/>
              <a:t>Monitor Pressure</a:t>
            </a:r>
          </a:p>
          <a:p>
            <a:r>
              <a:rPr lang="en-US" dirty="0"/>
              <a:t>Route Product</a:t>
            </a:r>
          </a:p>
          <a:p>
            <a:r>
              <a:rPr lang="en-US" dirty="0"/>
              <a:t>Billing</a:t>
            </a:r>
          </a:p>
        </p:txBody>
      </p:sp>
      <p:sp>
        <p:nvSpPr>
          <p:cNvPr id="4" name="Slide Number Placeholder 3"/>
          <p:cNvSpPr>
            <a:spLocks noGrp="1"/>
          </p:cNvSpPr>
          <p:nvPr>
            <p:ph type="sldNum" sz="quarter" idx="10"/>
          </p:nvPr>
        </p:nvSpPr>
        <p:spPr/>
        <p:txBody>
          <a:bodyPr/>
          <a:lstStyle/>
          <a:p>
            <a:fld id="{CC090786-2A92-474B-B901-32B30DD2CD19}" type="slidenum">
              <a:rPr lang="en-US" smtClean="0"/>
              <a:t>8</a:t>
            </a:fld>
            <a:endParaRPr lang="en-US"/>
          </a:p>
        </p:txBody>
      </p:sp>
    </p:spTree>
    <p:extLst>
      <p:ext uri="{BB962C8B-B14F-4D97-AF65-F5344CB8AC3E}">
        <p14:creationId xmlns:p14="http://schemas.microsoft.com/office/powerpoint/2010/main" val="2225759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Are there computers here?</a:t>
            </a:r>
          </a:p>
          <a:p>
            <a:r>
              <a:rPr lang="en-US" dirty="0"/>
              <a:t>Safety</a:t>
            </a:r>
          </a:p>
          <a:p>
            <a:r>
              <a:rPr lang="en-US" dirty="0"/>
              <a:t>Storage</a:t>
            </a:r>
          </a:p>
          <a:p>
            <a:r>
              <a:rPr lang="en-US" dirty="0"/>
              <a:t>Distillation Tower</a:t>
            </a:r>
          </a:p>
        </p:txBody>
      </p:sp>
      <p:sp>
        <p:nvSpPr>
          <p:cNvPr id="4" name="Slide Number Placeholder 3"/>
          <p:cNvSpPr>
            <a:spLocks noGrp="1"/>
          </p:cNvSpPr>
          <p:nvPr>
            <p:ph type="sldNum" sz="quarter" idx="10"/>
          </p:nvPr>
        </p:nvSpPr>
        <p:spPr/>
        <p:txBody>
          <a:bodyPr/>
          <a:lstStyle/>
          <a:p>
            <a:fld id="{CC090786-2A92-474B-B901-32B30DD2CD19}" type="slidenum">
              <a:rPr lang="en-US" smtClean="0"/>
              <a:t>9</a:t>
            </a:fld>
            <a:endParaRPr lang="en-US"/>
          </a:p>
        </p:txBody>
      </p:sp>
    </p:spTree>
    <p:extLst>
      <p:ext uri="{BB962C8B-B14F-4D97-AF65-F5344CB8AC3E}">
        <p14:creationId xmlns:p14="http://schemas.microsoft.com/office/powerpoint/2010/main" val="1117046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controllers are applied to processes like shown before, the system is usually called SCADA</a:t>
            </a:r>
          </a:p>
        </p:txBody>
      </p:sp>
      <p:sp>
        <p:nvSpPr>
          <p:cNvPr id="4" name="Slide Number Placeholder 3"/>
          <p:cNvSpPr>
            <a:spLocks noGrp="1"/>
          </p:cNvSpPr>
          <p:nvPr>
            <p:ph type="sldNum" sz="quarter" idx="10"/>
          </p:nvPr>
        </p:nvSpPr>
        <p:spPr/>
        <p:txBody>
          <a:bodyPr/>
          <a:lstStyle/>
          <a:p>
            <a:fld id="{CC090786-2A92-474B-B901-32B30DD2CD19}" type="slidenum">
              <a:rPr lang="en-US" smtClean="0"/>
              <a:t>11</a:t>
            </a:fld>
            <a:endParaRPr lang="en-US"/>
          </a:p>
        </p:txBody>
      </p:sp>
    </p:spTree>
    <p:extLst>
      <p:ext uri="{BB962C8B-B14F-4D97-AF65-F5344CB8AC3E}">
        <p14:creationId xmlns:p14="http://schemas.microsoft.com/office/powerpoint/2010/main" val="1311938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examples where confidentiality would and would not be important.</a:t>
            </a:r>
          </a:p>
          <a:p>
            <a:r>
              <a:rPr lang="en-US" dirty="0"/>
              <a:t>Not important: Water level on a water storage tank. </a:t>
            </a:r>
          </a:p>
          <a:p>
            <a:r>
              <a:rPr lang="en-US" dirty="0"/>
              <a:t>Important: Password to the gate controls on a penitentiary</a:t>
            </a:r>
          </a:p>
        </p:txBody>
      </p:sp>
      <p:sp>
        <p:nvSpPr>
          <p:cNvPr id="4" name="Slide Number Placeholder 3"/>
          <p:cNvSpPr>
            <a:spLocks noGrp="1"/>
          </p:cNvSpPr>
          <p:nvPr>
            <p:ph type="sldNum" sz="quarter" idx="10"/>
          </p:nvPr>
        </p:nvSpPr>
        <p:spPr/>
        <p:txBody>
          <a:bodyPr/>
          <a:lstStyle/>
          <a:p>
            <a:fld id="{CC090786-2A92-474B-B901-32B30DD2CD19}" type="slidenum">
              <a:rPr lang="en-US" smtClean="0"/>
              <a:t>23</a:t>
            </a:fld>
            <a:endParaRPr lang="en-US"/>
          </a:p>
        </p:txBody>
      </p:sp>
    </p:spTree>
    <p:extLst>
      <p:ext uri="{BB962C8B-B14F-4D97-AF65-F5344CB8AC3E}">
        <p14:creationId xmlns:p14="http://schemas.microsoft.com/office/powerpoint/2010/main" val="4037757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213199B-F08C-47AF-8CAB-E6B7B7BB5881}" type="datetimeFigureOut">
              <a:rPr lang="en-US" smtClean="0"/>
              <a:t>10/25/2017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E740C6-3188-420D-831A-105E89428A97}" type="slidenum">
              <a:rPr lang="en-US" smtClean="0"/>
              <a:t>‹#›</a:t>
            </a:fld>
            <a:endParaRPr lang="en-US"/>
          </a:p>
        </p:txBody>
      </p:sp>
    </p:spTree>
    <p:extLst>
      <p:ext uri="{BB962C8B-B14F-4D97-AF65-F5344CB8AC3E}">
        <p14:creationId xmlns:p14="http://schemas.microsoft.com/office/powerpoint/2010/main" val="785309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13199B-F08C-47AF-8CAB-E6B7B7BB5881}" type="datetimeFigureOut">
              <a:rPr lang="en-US" smtClean="0"/>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740C6-3188-420D-831A-105E89428A97}" type="slidenum">
              <a:rPr lang="en-US" smtClean="0"/>
              <a:t>‹#›</a:t>
            </a:fld>
            <a:endParaRPr lang="en-US"/>
          </a:p>
        </p:txBody>
      </p:sp>
    </p:spTree>
    <p:extLst>
      <p:ext uri="{BB962C8B-B14F-4D97-AF65-F5344CB8AC3E}">
        <p14:creationId xmlns:p14="http://schemas.microsoft.com/office/powerpoint/2010/main" val="245230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13199B-F08C-47AF-8CAB-E6B7B7BB5881}" type="datetimeFigureOut">
              <a:rPr lang="en-US" smtClean="0"/>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740C6-3188-420D-831A-105E89428A97}" type="slidenum">
              <a:rPr lang="en-US" smtClean="0"/>
              <a:t>‹#›</a:t>
            </a:fld>
            <a:endParaRPr lang="en-US"/>
          </a:p>
        </p:txBody>
      </p:sp>
    </p:spTree>
    <p:extLst>
      <p:ext uri="{BB962C8B-B14F-4D97-AF65-F5344CB8AC3E}">
        <p14:creationId xmlns:p14="http://schemas.microsoft.com/office/powerpoint/2010/main" val="3722787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13199B-F08C-47AF-8CAB-E6B7B7BB5881}" type="datetimeFigureOut">
              <a:rPr lang="en-US" smtClean="0"/>
              <a:t>10/25/2017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E740C6-3188-420D-831A-105E89428A97}" type="slidenum">
              <a:rPr lang="en-US" smtClean="0"/>
              <a:t>‹#›</a:t>
            </a:fld>
            <a:endParaRPr lang="en-US"/>
          </a:p>
        </p:txBody>
      </p:sp>
    </p:spTree>
    <p:extLst>
      <p:ext uri="{BB962C8B-B14F-4D97-AF65-F5344CB8AC3E}">
        <p14:creationId xmlns:p14="http://schemas.microsoft.com/office/powerpoint/2010/main" val="1814885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C213199B-F08C-47AF-8CAB-E6B7B7BB5881}" type="datetimeFigureOut">
              <a:rPr lang="en-US" smtClean="0"/>
              <a:t>10/25/2017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E740C6-3188-420D-831A-105E89428A97}" type="slidenum">
              <a:rPr lang="en-US" smtClean="0"/>
              <a:t>‹#›</a:t>
            </a:fld>
            <a:endParaRPr lang="en-US"/>
          </a:p>
        </p:txBody>
      </p:sp>
    </p:spTree>
    <p:extLst>
      <p:ext uri="{BB962C8B-B14F-4D97-AF65-F5344CB8AC3E}">
        <p14:creationId xmlns:p14="http://schemas.microsoft.com/office/powerpoint/2010/main" val="422566498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C213199B-F08C-47AF-8CAB-E6B7B7BB5881}" type="datetimeFigureOut">
              <a:rPr lang="en-US" smtClean="0"/>
              <a:t>10/25/2017</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D6E740C6-3188-420D-831A-105E89428A97}" type="slidenum">
              <a:rPr lang="en-US" smtClean="0"/>
              <a:t>‹#›</a:t>
            </a:fld>
            <a:endParaRPr lang="en-US"/>
          </a:p>
        </p:txBody>
      </p:sp>
    </p:spTree>
    <p:extLst>
      <p:ext uri="{BB962C8B-B14F-4D97-AF65-F5344CB8AC3E}">
        <p14:creationId xmlns:p14="http://schemas.microsoft.com/office/powerpoint/2010/main" val="1234299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C213199B-F08C-47AF-8CAB-E6B7B7BB5881}" type="datetimeFigureOut">
              <a:rPr lang="en-US" smtClean="0"/>
              <a:t>10/25/2017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E740C6-3188-420D-831A-105E89428A97}"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27016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13199B-F08C-47AF-8CAB-E6B7B7BB5881}" type="datetimeFigureOut">
              <a:rPr lang="en-US" smtClean="0"/>
              <a:t>10/25/2017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E740C6-3188-420D-831A-105E89428A97}" type="slidenum">
              <a:rPr lang="en-US" smtClean="0"/>
              <a:t>‹#›</a:t>
            </a:fld>
            <a:endParaRPr lang="en-US"/>
          </a:p>
        </p:txBody>
      </p:sp>
    </p:spTree>
    <p:extLst>
      <p:ext uri="{BB962C8B-B14F-4D97-AF65-F5344CB8AC3E}">
        <p14:creationId xmlns:p14="http://schemas.microsoft.com/office/powerpoint/2010/main" val="4124986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3199B-F08C-47AF-8CAB-E6B7B7BB5881}" type="datetimeFigureOut">
              <a:rPr lang="en-US" smtClean="0"/>
              <a:t>10/25/2017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E740C6-3188-420D-831A-105E89428A97}" type="slidenum">
              <a:rPr lang="en-US" smtClean="0"/>
              <a:t>‹#›</a:t>
            </a:fld>
            <a:endParaRPr lang="en-US"/>
          </a:p>
        </p:txBody>
      </p:sp>
    </p:spTree>
    <p:extLst>
      <p:ext uri="{BB962C8B-B14F-4D97-AF65-F5344CB8AC3E}">
        <p14:creationId xmlns:p14="http://schemas.microsoft.com/office/powerpoint/2010/main" val="3712380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C213199B-F08C-47AF-8CAB-E6B7B7BB5881}" type="datetimeFigureOut">
              <a:rPr lang="en-US" smtClean="0"/>
              <a:t>10/25/2017</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D6E740C6-3188-420D-831A-105E89428A97}" type="slidenum">
              <a:rPr lang="en-US" smtClean="0"/>
              <a:t>‹#›</a:t>
            </a:fld>
            <a:endParaRPr lang="en-US"/>
          </a:p>
        </p:txBody>
      </p:sp>
    </p:spTree>
    <p:extLst>
      <p:ext uri="{BB962C8B-B14F-4D97-AF65-F5344CB8AC3E}">
        <p14:creationId xmlns:p14="http://schemas.microsoft.com/office/powerpoint/2010/main" val="69519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C213199B-F08C-47AF-8CAB-E6B7B7BB5881}" type="datetimeFigureOut">
              <a:rPr lang="en-US" smtClean="0"/>
              <a:t>10/25/2017</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D6E740C6-3188-420D-831A-105E89428A97}" type="slidenum">
              <a:rPr lang="en-US" smtClean="0"/>
              <a:t>‹#›</a:t>
            </a:fld>
            <a:endParaRPr lang="en-US"/>
          </a:p>
        </p:txBody>
      </p:sp>
    </p:spTree>
    <p:extLst>
      <p:ext uri="{BB962C8B-B14F-4D97-AF65-F5344CB8AC3E}">
        <p14:creationId xmlns:p14="http://schemas.microsoft.com/office/powerpoint/2010/main" val="3740931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C213199B-F08C-47AF-8CAB-E6B7B7BB5881}" type="datetimeFigureOut">
              <a:rPr lang="en-US" smtClean="0"/>
              <a:t>10/25/2017</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6E740C6-3188-420D-831A-105E89428A97}" type="slidenum">
              <a:rPr lang="en-US" smtClean="0"/>
              <a:t>‹#›</a:t>
            </a:fld>
            <a:endParaRPr lang="en-US"/>
          </a:p>
        </p:txBody>
      </p:sp>
    </p:spTree>
    <p:extLst>
      <p:ext uri="{BB962C8B-B14F-4D97-AF65-F5344CB8AC3E}">
        <p14:creationId xmlns:p14="http://schemas.microsoft.com/office/powerpoint/2010/main" val="15376149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openplcproject.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 Id="rId9" Type="http://schemas.microsoft.com/office/2007/relationships/hdphoto" Target="../media/hdphoto4.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1DCE7-B58B-4066-8D44-A2776804F29E}"/>
              </a:ext>
            </a:extLst>
          </p:cNvPr>
          <p:cNvSpPr>
            <a:spLocks noGrp="1"/>
          </p:cNvSpPr>
          <p:nvPr>
            <p:ph type="ctrTitle"/>
          </p:nvPr>
        </p:nvSpPr>
        <p:spPr/>
        <p:txBody>
          <a:bodyPr/>
          <a:lstStyle/>
          <a:p>
            <a:r>
              <a:rPr lang="en-US" dirty="0"/>
              <a:t>Cyber Security For Civil Engineering</a:t>
            </a:r>
          </a:p>
        </p:txBody>
      </p:sp>
      <p:sp>
        <p:nvSpPr>
          <p:cNvPr id="3" name="Subtitle 2">
            <a:extLst>
              <a:ext uri="{FF2B5EF4-FFF2-40B4-BE49-F238E27FC236}">
                <a16:creationId xmlns:a16="http://schemas.microsoft.com/office/drawing/2014/main" id="{52794C6F-FC2D-4761-BEAF-318D49F69FB5}"/>
              </a:ext>
            </a:extLst>
          </p:cNvPr>
          <p:cNvSpPr>
            <a:spLocks noGrp="1"/>
          </p:cNvSpPr>
          <p:nvPr>
            <p:ph type="subTitle" idx="1"/>
          </p:nvPr>
        </p:nvSpPr>
        <p:spPr>
          <a:xfrm>
            <a:off x="2695194" y="4420998"/>
            <a:ext cx="6801612" cy="1171440"/>
          </a:xfrm>
        </p:spPr>
        <p:txBody>
          <a:bodyPr>
            <a:normAutofit lnSpcReduction="10000"/>
          </a:bodyPr>
          <a:lstStyle/>
          <a:p>
            <a:r>
              <a:rPr lang="en-US" dirty="0"/>
              <a:t>Lecture 1</a:t>
            </a:r>
          </a:p>
          <a:p>
            <a:r>
              <a:rPr lang="en-US" dirty="0"/>
              <a:t>Thiago Alves</a:t>
            </a:r>
          </a:p>
          <a:p>
            <a:r>
              <a:rPr lang="en-US" dirty="0"/>
              <a:t>Ph.D. Student at the University of Alabama in Huntsville</a:t>
            </a:r>
          </a:p>
        </p:txBody>
      </p:sp>
      <p:pic>
        <p:nvPicPr>
          <p:cNvPr id="4" name="Shape 61" descr="http://www.uah.edu/images/administrative/communications/logo/png/UAH_primary.png">
            <a:extLst>
              <a:ext uri="{FF2B5EF4-FFF2-40B4-BE49-F238E27FC236}">
                <a16:creationId xmlns:a16="http://schemas.microsoft.com/office/drawing/2014/main" id="{E043EDB7-914C-435D-8B67-68FDC52FC81C}"/>
              </a:ext>
            </a:extLst>
          </p:cNvPr>
          <p:cNvPicPr preferRelativeResize="0"/>
          <p:nvPr/>
        </p:nvPicPr>
        <p:blipFill>
          <a:blip r:embed="rId2">
            <a:alphaModFix/>
          </a:blip>
          <a:stretch>
            <a:fillRect/>
          </a:stretch>
        </p:blipFill>
        <p:spPr>
          <a:xfrm>
            <a:off x="10359704" y="5946172"/>
            <a:ext cx="1905000" cy="1009349"/>
          </a:xfrm>
          <a:prstGeom prst="rect">
            <a:avLst/>
          </a:prstGeom>
          <a:noFill/>
          <a:ln>
            <a:noFill/>
          </a:ln>
        </p:spPr>
      </p:pic>
    </p:spTree>
    <p:extLst>
      <p:ext uri="{BB962C8B-B14F-4D97-AF65-F5344CB8AC3E}">
        <p14:creationId xmlns:p14="http://schemas.microsoft.com/office/powerpoint/2010/main" val="402687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09AB3F-DF21-431F-B528-E5160AB351BC}"/>
              </a:ext>
            </a:extLst>
          </p:cNvPr>
          <p:cNvSpPr>
            <a:spLocks noGrp="1"/>
          </p:cNvSpPr>
          <p:nvPr>
            <p:ph type="title"/>
          </p:nvPr>
        </p:nvSpPr>
        <p:spPr>
          <a:xfrm>
            <a:off x="2166968" y="1427748"/>
            <a:ext cx="7729728" cy="4315326"/>
          </a:xfrm>
        </p:spPr>
        <p:txBody>
          <a:bodyPr>
            <a:normAutofit fontScale="90000"/>
          </a:bodyPr>
          <a:lstStyle/>
          <a:p>
            <a:pPr algn="just">
              <a:lnSpc>
                <a:spcPct val="150000"/>
              </a:lnSpc>
            </a:pPr>
            <a:r>
              <a:rPr lang="en-US" sz="3200" dirty="0"/>
              <a:t>The set of computers, networked data communications and graphical user interfaces that monitors and control industrial processes is called </a:t>
            </a:r>
            <a:r>
              <a:rPr lang="en-US" sz="3600" b="1" dirty="0"/>
              <a:t>SCADA</a:t>
            </a:r>
            <a:endParaRPr lang="en-US" sz="3200" b="1" dirty="0"/>
          </a:p>
        </p:txBody>
      </p:sp>
    </p:spTree>
    <p:extLst>
      <p:ext uri="{BB962C8B-B14F-4D97-AF65-F5344CB8AC3E}">
        <p14:creationId xmlns:p14="http://schemas.microsoft.com/office/powerpoint/2010/main" val="3996715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D3C9-AF6A-4A4E-8E83-DDE1E8F5FB93}"/>
              </a:ext>
            </a:extLst>
          </p:cNvPr>
          <p:cNvSpPr>
            <a:spLocks noGrp="1"/>
          </p:cNvSpPr>
          <p:nvPr>
            <p:ph type="title"/>
          </p:nvPr>
        </p:nvSpPr>
        <p:spPr/>
        <p:txBody>
          <a:bodyPr/>
          <a:lstStyle/>
          <a:p>
            <a:r>
              <a:rPr lang="en-US" dirty="0"/>
              <a:t>What Is SCADA?</a:t>
            </a:r>
          </a:p>
        </p:txBody>
      </p:sp>
      <p:sp>
        <p:nvSpPr>
          <p:cNvPr id="3" name="Content Placeholder 2">
            <a:extLst>
              <a:ext uri="{FF2B5EF4-FFF2-40B4-BE49-F238E27FC236}">
                <a16:creationId xmlns:a16="http://schemas.microsoft.com/office/drawing/2014/main" id="{58CE19E2-F08D-4DD9-9FF9-FB8ED10C8ADF}"/>
              </a:ext>
            </a:extLst>
          </p:cNvPr>
          <p:cNvSpPr>
            <a:spLocks noGrp="1"/>
          </p:cNvSpPr>
          <p:nvPr>
            <p:ph idx="1"/>
          </p:nvPr>
        </p:nvSpPr>
        <p:spPr>
          <a:xfrm>
            <a:off x="2231136" y="3051110"/>
            <a:ext cx="7729728" cy="830425"/>
          </a:xfrm>
        </p:spPr>
        <p:txBody>
          <a:bodyPr>
            <a:normAutofit fontScale="92500"/>
          </a:bodyPr>
          <a:lstStyle/>
          <a:p>
            <a:pPr marL="0" indent="0" algn="ctr">
              <a:buNone/>
            </a:pPr>
            <a:r>
              <a:rPr lang="en-US" sz="3600" u="sng" dirty="0"/>
              <a:t>S</a:t>
            </a:r>
            <a:r>
              <a:rPr lang="en-US" sz="3600" dirty="0"/>
              <a:t>upervisory </a:t>
            </a:r>
            <a:r>
              <a:rPr lang="en-US" sz="3600" u="sng" dirty="0"/>
              <a:t>C</a:t>
            </a:r>
            <a:r>
              <a:rPr lang="en-US" sz="3600" dirty="0"/>
              <a:t>ontrol </a:t>
            </a:r>
            <a:r>
              <a:rPr lang="en-US" sz="3600" u="sng" dirty="0"/>
              <a:t>A</a:t>
            </a:r>
            <a:r>
              <a:rPr lang="en-US" sz="3600" dirty="0"/>
              <a:t>nd </a:t>
            </a:r>
            <a:r>
              <a:rPr lang="en-US" sz="3600" u="sng" dirty="0"/>
              <a:t>D</a:t>
            </a:r>
            <a:r>
              <a:rPr lang="en-US" sz="3600" dirty="0"/>
              <a:t>ata </a:t>
            </a:r>
            <a:r>
              <a:rPr lang="en-US" sz="3600" u="sng" dirty="0"/>
              <a:t>A</a:t>
            </a:r>
            <a:r>
              <a:rPr lang="en-US" sz="3600" dirty="0"/>
              <a:t>cquisition</a:t>
            </a:r>
          </a:p>
        </p:txBody>
      </p:sp>
    </p:spTree>
    <p:extLst>
      <p:ext uri="{BB962C8B-B14F-4D97-AF65-F5344CB8AC3E}">
        <p14:creationId xmlns:p14="http://schemas.microsoft.com/office/powerpoint/2010/main" val="587134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D3C9-AF6A-4A4E-8E83-DDE1E8F5FB93}"/>
              </a:ext>
            </a:extLst>
          </p:cNvPr>
          <p:cNvSpPr>
            <a:spLocks noGrp="1"/>
          </p:cNvSpPr>
          <p:nvPr>
            <p:ph type="title"/>
          </p:nvPr>
        </p:nvSpPr>
        <p:spPr/>
        <p:txBody>
          <a:bodyPr/>
          <a:lstStyle/>
          <a:p>
            <a:r>
              <a:rPr lang="en-US" dirty="0"/>
              <a:t>What Is SCADA?</a:t>
            </a:r>
          </a:p>
        </p:txBody>
      </p:sp>
      <p:sp>
        <p:nvSpPr>
          <p:cNvPr id="3" name="Content Placeholder 2">
            <a:extLst>
              <a:ext uri="{FF2B5EF4-FFF2-40B4-BE49-F238E27FC236}">
                <a16:creationId xmlns:a16="http://schemas.microsoft.com/office/drawing/2014/main" id="{58CE19E2-F08D-4DD9-9FF9-FB8ED10C8ADF}"/>
              </a:ext>
            </a:extLst>
          </p:cNvPr>
          <p:cNvSpPr>
            <a:spLocks noGrp="1"/>
          </p:cNvSpPr>
          <p:nvPr>
            <p:ph idx="1"/>
          </p:nvPr>
        </p:nvSpPr>
        <p:spPr>
          <a:xfrm>
            <a:off x="2231136" y="3051110"/>
            <a:ext cx="7729728" cy="1950098"/>
          </a:xfrm>
        </p:spPr>
        <p:txBody>
          <a:bodyPr>
            <a:normAutofit fontScale="92500"/>
          </a:bodyPr>
          <a:lstStyle/>
          <a:p>
            <a:pPr marL="0" indent="0" algn="ctr">
              <a:buNone/>
            </a:pPr>
            <a:r>
              <a:rPr lang="en-US" sz="3600" u="sng" dirty="0"/>
              <a:t>S</a:t>
            </a:r>
            <a:r>
              <a:rPr lang="en-US" sz="3600" dirty="0"/>
              <a:t>upervisory </a:t>
            </a:r>
            <a:r>
              <a:rPr lang="en-US" sz="3600" u="sng" dirty="0"/>
              <a:t>C</a:t>
            </a:r>
            <a:r>
              <a:rPr lang="en-US" sz="3600" dirty="0"/>
              <a:t>ontrol </a:t>
            </a:r>
            <a:r>
              <a:rPr lang="en-US" sz="3600" u="sng" dirty="0"/>
              <a:t>A</a:t>
            </a:r>
            <a:r>
              <a:rPr lang="en-US" sz="3600" dirty="0"/>
              <a:t>nd </a:t>
            </a:r>
            <a:r>
              <a:rPr lang="en-US" sz="3600" u="sng" dirty="0"/>
              <a:t>D</a:t>
            </a:r>
            <a:r>
              <a:rPr lang="en-US" sz="3600" dirty="0"/>
              <a:t>ata </a:t>
            </a:r>
            <a:r>
              <a:rPr lang="en-US" sz="3600" u="sng" dirty="0"/>
              <a:t>A</a:t>
            </a:r>
            <a:r>
              <a:rPr lang="en-US" sz="3600" dirty="0"/>
              <a:t>cquisition</a:t>
            </a:r>
          </a:p>
          <a:p>
            <a:pPr marL="0" indent="0" algn="ctr">
              <a:buNone/>
            </a:pPr>
            <a:endParaRPr lang="en-US" sz="3600" dirty="0"/>
          </a:p>
          <a:p>
            <a:pPr marL="0" indent="0" algn="ctr">
              <a:buNone/>
            </a:pPr>
            <a:r>
              <a:rPr lang="en-US" sz="3600" b="1" dirty="0"/>
              <a:t>Huh?!</a:t>
            </a:r>
          </a:p>
        </p:txBody>
      </p:sp>
    </p:spTree>
    <p:extLst>
      <p:ext uri="{BB962C8B-B14F-4D97-AF65-F5344CB8AC3E}">
        <p14:creationId xmlns:p14="http://schemas.microsoft.com/office/powerpoint/2010/main" val="2200582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D3C9-AF6A-4A4E-8E83-DDE1E8F5FB93}"/>
              </a:ext>
            </a:extLst>
          </p:cNvPr>
          <p:cNvSpPr>
            <a:spLocks noGrp="1"/>
          </p:cNvSpPr>
          <p:nvPr>
            <p:ph type="title"/>
          </p:nvPr>
        </p:nvSpPr>
        <p:spPr/>
        <p:txBody>
          <a:bodyPr/>
          <a:lstStyle/>
          <a:p>
            <a:r>
              <a:rPr lang="en-US" dirty="0"/>
              <a:t>What Is SCADA?</a:t>
            </a:r>
          </a:p>
        </p:txBody>
      </p:sp>
      <p:sp>
        <p:nvSpPr>
          <p:cNvPr id="3" name="Content Placeholder 2">
            <a:extLst>
              <a:ext uri="{FF2B5EF4-FFF2-40B4-BE49-F238E27FC236}">
                <a16:creationId xmlns:a16="http://schemas.microsoft.com/office/drawing/2014/main" id="{58CE19E2-F08D-4DD9-9FF9-FB8ED10C8ADF}"/>
              </a:ext>
            </a:extLst>
          </p:cNvPr>
          <p:cNvSpPr>
            <a:spLocks noGrp="1"/>
          </p:cNvSpPr>
          <p:nvPr>
            <p:ph idx="1"/>
          </p:nvPr>
        </p:nvSpPr>
        <p:spPr>
          <a:xfrm>
            <a:off x="2231136" y="2491273"/>
            <a:ext cx="7729728" cy="4114800"/>
          </a:xfrm>
        </p:spPr>
        <p:txBody>
          <a:bodyPr>
            <a:normAutofit/>
          </a:bodyPr>
          <a:lstStyle/>
          <a:p>
            <a:pPr marL="0" indent="0" algn="ctr">
              <a:buNone/>
            </a:pPr>
            <a:r>
              <a:rPr lang="en-US" sz="2800" u="sng" dirty="0"/>
              <a:t>S</a:t>
            </a:r>
            <a:r>
              <a:rPr lang="en-US" sz="2800" dirty="0"/>
              <a:t>upervisory </a:t>
            </a:r>
            <a:r>
              <a:rPr lang="en-US" sz="2800" u="sng" dirty="0"/>
              <a:t>C</a:t>
            </a:r>
            <a:r>
              <a:rPr lang="en-US" sz="2800" dirty="0"/>
              <a:t>ontrol </a:t>
            </a:r>
            <a:r>
              <a:rPr lang="en-US" sz="2800" u="sng" dirty="0"/>
              <a:t>A</a:t>
            </a:r>
            <a:r>
              <a:rPr lang="en-US" sz="2800" dirty="0"/>
              <a:t>nd </a:t>
            </a:r>
            <a:r>
              <a:rPr lang="en-US" sz="2800" u="sng" dirty="0"/>
              <a:t>D</a:t>
            </a:r>
            <a:r>
              <a:rPr lang="en-US" sz="2800" dirty="0"/>
              <a:t>ata </a:t>
            </a:r>
            <a:r>
              <a:rPr lang="en-US" sz="2800" u="sng" dirty="0"/>
              <a:t>A</a:t>
            </a:r>
            <a:r>
              <a:rPr lang="en-US" sz="2800" dirty="0"/>
              <a:t>cquisition</a:t>
            </a:r>
          </a:p>
          <a:p>
            <a:pPr marL="0" indent="0" algn="ctr">
              <a:buNone/>
            </a:pPr>
            <a:endParaRPr lang="en-US" sz="2800" dirty="0"/>
          </a:p>
          <a:p>
            <a:pPr marL="0" indent="0" algn="ctr">
              <a:buNone/>
            </a:pPr>
            <a:endParaRPr lang="en-US" sz="2800" dirty="0"/>
          </a:p>
          <a:p>
            <a:pPr marL="0" indent="0" algn="ctr">
              <a:buNone/>
            </a:pPr>
            <a:endParaRPr lang="en-US" sz="3300" dirty="0"/>
          </a:p>
        </p:txBody>
      </p:sp>
      <p:graphicFrame>
        <p:nvGraphicFramePr>
          <p:cNvPr id="4" name="Table 3">
            <a:extLst>
              <a:ext uri="{FF2B5EF4-FFF2-40B4-BE49-F238E27FC236}">
                <a16:creationId xmlns:a16="http://schemas.microsoft.com/office/drawing/2014/main" id="{5EE916B1-A0D8-4310-9E0C-778A7CD63F5C}"/>
              </a:ext>
            </a:extLst>
          </p:cNvPr>
          <p:cNvGraphicFramePr>
            <a:graphicFrameLocks noGrp="1"/>
          </p:cNvGraphicFramePr>
          <p:nvPr/>
        </p:nvGraphicFramePr>
        <p:xfrm>
          <a:off x="2032000" y="3490858"/>
          <a:ext cx="8127999" cy="22606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941854695"/>
                    </a:ext>
                  </a:extLst>
                </a:gridCol>
                <a:gridCol w="2709333">
                  <a:extLst>
                    <a:ext uri="{9D8B030D-6E8A-4147-A177-3AD203B41FA5}">
                      <a16:colId xmlns:a16="http://schemas.microsoft.com/office/drawing/2014/main" val="3981021021"/>
                    </a:ext>
                  </a:extLst>
                </a:gridCol>
                <a:gridCol w="2709333">
                  <a:extLst>
                    <a:ext uri="{9D8B030D-6E8A-4147-A177-3AD203B41FA5}">
                      <a16:colId xmlns:a16="http://schemas.microsoft.com/office/drawing/2014/main" val="3884351005"/>
                    </a:ext>
                  </a:extLst>
                </a:gridCol>
              </a:tblGrid>
              <a:tr h="370840">
                <a:tc>
                  <a:txBody>
                    <a:bodyPr/>
                    <a:lstStyle/>
                    <a:p>
                      <a:pPr algn="ctr"/>
                      <a:r>
                        <a:rPr lang="en-US" dirty="0"/>
                        <a:t>Supervisory</a:t>
                      </a:r>
                    </a:p>
                  </a:txBody>
                  <a:tcPr/>
                </a:tc>
                <a:tc>
                  <a:txBody>
                    <a:bodyPr/>
                    <a:lstStyle/>
                    <a:p>
                      <a:pPr algn="ctr"/>
                      <a:r>
                        <a:rPr lang="en-US" dirty="0"/>
                        <a:t>Control</a:t>
                      </a:r>
                    </a:p>
                  </a:txBody>
                  <a:tcPr/>
                </a:tc>
                <a:tc>
                  <a:txBody>
                    <a:bodyPr/>
                    <a:lstStyle/>
                    <a:p>
                      <a:pPr algn="ctr"/>
                      <a:r>
                        <a:rPr lang="en-US" dirty="0"/>
                        <a:t>Data Acquisition</a:t>
                      </a:r>
                    </a:p>
                  </a:txBody>
                  <a:tcPr/>
                </a:tc>
                <a:extLst>
                  <a:ext uri="{0D108BD9-81ED-4DB2-BD59-A6C34878D82A}">
                    <a16:rowId xmlns:a16="http://schemas.microsoft.com/office/drawing/2014/main" val="1328465528"/>
                  </a:ext>
                </a:extLst>
              </a:tr>
              <a:tr h="370840">
                <a:tc>
                  <a:txBody>
                    <a:bodyPr/>
                    <a:lstStyle/>
                    <a:p>
                      <a:pPr marL="228600" lvl="1" indent="0">
                        <a:buNone/>
                      </a:pPr>
                      <a:r>
                        <a:rPr lang="en-US" sz="2000" dirty="0"/>
                        <a:t>Supervisor synonyms</a:t>
                      </a:r>
                    </a:p>
                    <a:p>
                      <a:pPr marL="228600" lvl="1" indent="0">
                        <a:buNone/>
                      </a:pPr>
                      <a:endParaRPr lang="en-US" sz="2000" dirty="0"/>
                    </a:p>
                    <a:p>
                      <a:pPr marL="457200" lvl="2" indent="0">
                        <a:buNone/>
                      </a:pPr>
                      <a:r>
                        <a:rPr lang="en-US" sz="2000" dirty="0"/>
                        <a:t>Manager</a:t>
                      </a:r>
                    </a:p>
                    <a:p>
                      <a:pPr marL="457200" lvl="2" indent="0">
                        <a:buNone/>
                      </a:pPr>
                      <a:r>
                        <a:rPr lang="en-US" sz="2000" dirty="0"/>
                        <a:t>Overseer</a:t>
                      </a:r>
                    </a:p>
                    <a:p>
                      <a:pPr marL="457200" lvl="2" indent="0">
                        <a:buNone/>
                      </a:pPr>
                      <a:r>
                        <a:rPr lang="en-US" sz="2000" dirty="0"/>
                        <a:t>Administrator</a:t>
                      </a:r>
                    </a:p>
                    <a:p>
                      <a:endParaRPr lang="en-US" dirty="0"/>
                    </a:p>
                  </a:txBody>
                  <a:tcPr/>
                </a:tc>
                <a:tc>
                  <a:txBody>
                    <a:bodyPr/>
                    <a:lstStyle/>
                    <a:p>
                      <a:pPr marL="228600" lvl="1" indent="0">
                        <a:buNone/>
                      </a:pPr>
                      <a:r>
                        <a:rPr lang="en-US" sz="2000" dirty="0"/>
                        <a:t>Change current state of process</a:t>
                      </a:r>
                    </a:p>
                    <a:p>
                      <a:pPr marL="228600" lvl="1" indent="0">
                        <a:buNone/>
                      </a:pPr>
                      <a:endParaRPr lang="en-US" sz="2000" dirty="0"/>
                    </a:p>
                    <a:p>
                      <a:pPr marL="228600" lvl="1" indent="0">
                        <a:buNone/>
                      </a:pPr>
                      <a:r>
                        <a:rPr lang="en-US" sz="2000" dirty="0"/>
                        <a:t>Open close breakers, switches, valves, etc.</a:t>
                      </a:r>
                    </a:p>
                    <a:p>
                      <a:endParaRPr lang="en-US" sz="1600" dirty="0"/>
                    </a:p>
                  </a:txBody>
                  <a:tcPr/>
                </a:tc>
                <a:tc>
                  <a:txBody>
                    <a:bodyPr/>
                    <a:lstStyle/>
                    <a:p>
                      <a:pPr marL="228600" lvl="1" indent="0">
                        <a:buNone/>
                      </a:pPr>
                      <a:endParaRPr lang="en-US" sz="2000" dirty="0"/>
                    </a:p>
                    <a:p>
                      <a:pPr marL="228600" lvl="1" indent="0">
                        <a:buNone/>
                      </a:pPr>
                      <a:r>
                        <a:rPr lang="en-US" sz="2000" dirty="0"/>
                        <a:t>Situational Awareness</a:t>
                      </a:r>
                    </a:p>
                    <a:p>
                      <a:pPr marL="228600" lvl="1" indent="0">
                        <a:buNone/>
                      </a:pPr>
                      <a:endParaRPr lang="en-US" sz="2000" dirty="0"/>
                    </a:p>
                    <a:p>
                      <a:pPr marL="228600" lvl="1" indent="0">
                        <a:buNone/>
                      </a:pPr>
                      <a:r>
                        <a:rPr lang="en-US" sz="2000" dirty="0"/>
                        <a:t>Monitoring</a:t>
                      </a:r>
                    </a:p>
                    <a:p>
                      <a:endParaRPr lang="en-US" dirty="0"/>
                    </a:p>
                  </a:txBody>
                  <a:tcPr/>
                </a:tc>
                <a:extLst>
                  <a:ext uri="{0D108BD9-81ED-4DB2-BD59-A6C34878D82A}">
                    <a16:rowId xmlns:a16="http://schemas.microsoft.com/office/drawing/2014/main" val="2736549970"/>
                  </a:ext>
                </a:extLst>
              </a:tr>
            </a:tbl>
          </a:graphicData>
        </a:graphic>
      </p:graphicFrame>
    </p:spTree>
    <p:extLst>
      <p:ext uri="{BB962C8B-B14F-4D97-AF65-F5344CB8AC3E}">
        <p14:creationId xmlns:p14="http://schemas.microsoft.com/office/powerpoint/2010/main" val="3530467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CA514-36E5-47FC-9478-FF4DC8EB40EB}"/>
              </a:ext>
            </a:extLst>
          </p:cNvPr>
          <p:cNvSpPr>
            <a:spLocks noGrp="1"/>
          </p:cNvSpPr>
          <p:nvPr>
            <p:ph type="title"/>
          </p:nvPr>
        </p:nvSpPr>
        <p:spPr/>
        <p:txBody>
          <a:bodyPr/>
          <a:lstStyle/>
          <a:p>
            <a:r>
              <a:rPr lang="en-US" dirty="0"/>
              <a:t>SCADA Architecture</a:t>
            </a:r>
          </a:p>
        </p:txBody>
      </p:sp>
      <p:pic>
        <p:nvPicPr>
          <p:cNvPr id="4" name="Shape 74">
            <a:extLst>
              <a:ext uri="{FF2B5EF4-FFF2-40B4-BE49-F238E27FC236}">
                <a16:creationId xmlns:a16="http://schemas.microsoft.com/office/drawing/2014/main" id="{2CF4C454-32E1-4348-8E01-BD54101C243A}"/>
              </a:ext>
            </a:extLst>
          </p:cNvPr>
          <p:cNvPicPr preferRelativeResize="0"/>
          <p:nvPr/>
        </p:nvPicPr>
        <p:blipFill>
          <a:blip r:embed="rId2">
            <a:alphaModFix/>
          </a:blip>
          <a:stretch>
            <a:fillRect/>
          </a:stretch>
        </p:blipFill>
        <p:spPr>
          <a:xfrm>
            <a:off x="8868746" y="3285556"/>
            <a:ext cx="1371375" cy="1184874"/>
          </a:xfrm>
          <a:prstGeom prst="rect">
            <a:avLst/>
          </a:prstGeom>
          <a:noFill/>
          <a:ln>
            <a:noFill/>
          </a:ln>
        </p:spPr>
      </p:pic>
      <p:cxnSp>
        <p:nvCxnSpPr>
          <p:cNvPr id="5" name="Shape 75">
            <a:extLst>
              <a:ext uri="{FF2B5EF4-FFF2-40B4-BE49-F238E27FC236}">
                <a16:creationId xmlns:a16="http://schemas.microsoft.com/office/drawing/2014/main" id="{963A5DB4-E221-4679-AF69-010F6FFE485F}"/>
              </a:ext>
            </a:extLst>
          </p:cNvPr>
          <p:cNvCxnSpPr/>
          <p:nvPr/>
        </p:nvCxnSpPr>
        <p:spPr>
          <a:xfrm>
            <a:off x="3910469" y="3877994"/>
            <a:ext cx="1136699" cy="0"/>
          </a:xfrm>
          <a:prstGeom prst="straightConnector1">
            <a:avLst/>
          </a:prstGeom>
          <a:noFill/>
          <a:ln w="28575" cap="flat" cmpd="sng">
            <a:solidFill>
              <a:schemeClr val="lt2"/>
            </a:solidFill>
            <a:prstDash val="solid"/>
            <a:round/>
            <a:headEnd type="triangle" w="lg" len="lg"/>
            <a:tailEnd type="triangle" w="lg" len="lg"/>
          </a:ln>
        </p:spPr>
      </p:cxnSp>
      <p:cxnSp>
        <p:nvCxnSpPr>
          <p:cNvPr id="6" name="Shape 78">
            <a:extLst>
              <a:ext uri="{FF2B5EF4-FFF2-40B4-BE49-F238E27FC236}">
                <a16:creationId xmlns:a16="http://schemas.microsoft.com/office/drawing/2014/main" id="{94CA0F94-2B2F-49B8-AB27-73823498CAD9}"/>
              </a:ext>
            </a:extLst>
          </p:cNvPr>
          <p:cNvCxnSpPr/>
          <p:nvPr/>
        </p:nvCxnSpPr>
        <p:spPr>
          <a:xfrm>
            <a:off x="7294046" y="3878006"/>
            <a:ext cx="1422299" cy="0"/>
          </a:xfrm>
          <a:prstGeom prst="straightConnector1">
            <a:avLst/>
          </a:prstGeom>
          <a:noFill/>
          <a:ln w="28575" cap="flat" cmpd="sng">
            <a:solidFill>
              <a:schemeClr val="lt2"/>
            </a:solidFill>
            <a:prstDash val="solid"/>
            <a:round/>
            <a:headEnd type="triangle" w="lg" len="lg"/>
            <a:tailEnd type="triangle" w="lg" len="lg"/>
          </a:ln>
        </p:spPr>
      </p:cxnSp>
      <p:sp>
        <p:nvSpPr>
          <p:cNvPr id="7" name="Shape 79">
            <a:extLst>
              <a:ext uri="{FF2B5EF4-FFF2-40B4-BE49-F238E27FC236}">
                <a16:creationId xmlns:a16="http://schemas.microsoft.com/office/drawing/2014/main" id="{C76C1550-7015-4B37-8ED7-6AE9B65474C3}"/>
              </a:ext>
            </a:extLst>
          </p:cNvPr>
          <p:cNvSpPr txBox="1"/>
          <p:nvPr/>
        </p:nvSpPr>
        <p:spPr>
          <a:xfrm>
            <a:off x="1859147" y="4533369"/>
            <a:ext cx="1821600" cy="543600"/>
          </a:xfrm>
          <a:prstGeom prst="rect">
            <a:avLst/>
          </a:prstGeom>
          <a:noFill/>
          <a:ln>
            <a:noFill/>
          </a:ln>
        </p:spPr>
        <p:txBody>
          <a:bodyPr lIns="91425" tIns="91425" rIns="91425" bIns="91425" anchor="t" anchorCtr="0">
            <a:noAutofit/>
          </a:bodyPr>
          <a:lstStyle/>
          <a:p>
            <a:pPr lvl="0" algn="ctr" rtl="0">
              <a:spcBef>
                <a:spcPts val="0"/>
              </a:spcBef>
              <a:buNone/>
            </a:pPr>
            <a:r>
              <a:rPr lang="en" sz="1200" b="1">
                <a:solidFill>
                  <a:schemeClr val="dk2"/>
                </a:solidFill>
                <a:latin typeface="Average"/>
                <a:ea typeface="Average"/>
                <a:cs typeface="Average"/>
                <a:sym typeface="Average"/>
              </a:rPr>
              <a:t>Physical System </a:t>
            </a:r>
          </a:p>
          <a:p>
            <a:pPr lvl="0" algn="ctr">
              <a:spcBef>
                <a:spcPts val="0"/>
              </a:spcBef>
              <a:buNone/>
            </a:pPr>
            <a:r>
              <a:rPr lang="en" sz="1200" b="1">
                <a:solidFill>
                  <a:schemeClr val="dk2"/>
                </a:solidFill>
                <a:latin typeface="Average"/>
                <a:ea typeface="Average"/>
                <a:cs typeface="Average"/>
                <a:sym typeface="Average"/>
              </a:rPr>
              <a:t>(sensors and actuators)</a:t>
            </a:r>
          </a:p>
        </p:txBody>
      </p:sp>
      <p:sp>
        <p:nvSpPr>
          <p:cNvPr id="8" name="Shape 80">
            <a:extLst>
              <a:ext uri="{FF2B5EF4-FFF2-40B4-BE49-F238E27FC236}">
                <a16:creationId xmlns:a16="http://schemas.microsoft.com/office/drawing/2014/main" id="{7DFBCBA6-5BEA-44BC-9D8B-D9F51B1B23E7}"/>
              </a:ext>
            </a:extLst>
          </p:cNvPr>
          <p:cNvSpPr txBox="1"/>
          <p:nvPr/>
        </p:nvSpPr>
        <p:spPr>
          <a:xfrm>
            <a:off x="3929133" y="4533369"/>
            <a:ext cx="1088400" cy="665400"/>
          </a:xfrm>
          <a:prstGeom prst="rect">
            <a:avLst/>
          </a:prstGeom>
          <a:noFill/>
          <a:ln>
            <a:noFill/>
          </a:ln>
        </p:spPr>
        <p:txBody>
          <a:bodyPr lIns="91425" tIns="91425" rIns="91425" bIns="91425" anchor="t" anchorCtr="0">
            <a:noAutofit/>
          </a:bodyPr>
          <a:lstStyle/>
          <a:p>
            <a:pPr lvl="0" algn="ctr" rtl="0">
              <a:spcBef>
                <a:spcPts val="0"/>
              </a:spcBef>
              <a:buNone/>
            </a:pPr>
            <a:r>
              <a:rPr lang="en-US" sz="1200" b="1" dirty="0">
                <a:solidFill>
                  <a:schemeClr val="dk2"/>
                </a:solidFill>
                <a:latin typeface="Average"/>
                <a:ea typeface="Average"/>
                <a:cs typeface="Average"/>
                <a:sym typeface="Average"/>
              </a:rPr>
              <a:t>Wired or Wireless Connection</a:t>
            </a:r>
            <a:endParaRPr lang="en" sz="1200" b="1" dirty="0">
              <a:solidFill>
                <a:schemeClr val="dk2"/>
              </a:solidFill>
              <a:latin typeface="Average"/>
              <a:ea typeface="Average"/>
              <a:cs typeface="Average"/>
              <a:sym typeface="Average"/>
            </a:endParaRPr>
          </a:p>
        </p:txBody>
      </p:sp>
      <p:sp>
        <p:nvSpPr>
          <p:cNvPr id="9" name="Shape 81">
            <a:extLst>
              <a:ext uri="{FF2B5EF4-FFF2-40B4-BE49-F238E27FC236}">
                <a16:creationId xmlns:a16="http://schemas.microsoft.com/office/drawing/2014/main" id="{B21E6061-54EA-4AA4-998B-5346EBAD5E71}"/>
              </a:ext>
            </a:extLst>
          </p:cNvPr>
          <p:cNvSpPr txBox="1"/>
          <p:nvPr/>
        </p:nvSpPr>
        <p:spPr>
          <a:xfrm>
            <a:off x="5027347" y="4533369"/>
            <a:ext cx="2436600" cy="335100"/>
          </a:xfrm>
          <a:prstGeom prst="rect">
            <a:avLst/>
          </a:prstGeom>
          <a:noFill/>
          <a:ln>
            <a:noFill/>
          </a:ln>
        </p:spPr>
        <p:txBody>
          <a:bodyPr lIns="91425" tIns="91425" rIns="91425" bIns="91425" anchor="t" anchorCtr="0">
            <a:noAutofit/>
          </a:bodyPr>
          <a:lstStyle/>
          <a:p>
            <a:pPr lvl="0" algn="ctr" rtl="0">
              <a:spcBef>
                <a:spcPts val="0"/>
              </a:spcBef>
              <a:buNone/>
            </a:pPr>
            <a:r>
              <a:rPr lang="en" sz="1200" b="1" dirty="0">
                <a:solidFill>
                  <a:schemeClr val="dk2"/>
                </a:solidFill>
                <a:latin typeface="Average"/>
                <a:ea typeface="Average"/>
                <a:cs typeface="Average"/>
                <a:sym typeface="Average"/>
              </a:rPr>
              <a:t>Programmable Logic Controller (PLC)</a:t>
            </a:r>
          </a:p>
        </p:txBody>
      </p:sp>
      <p:sp>
        <p:nvSpPr>
          <p:cNvPr id="10" name="Shape 82">
            <a:extLst>
              <a:ext uri="{FF2B5EF4-FFF2-40B4-BE49-F238E27FC236}">
                <a16:creationId xmlns:a16="http://schemas.microsoft.com/office/drawing/2014/main" id="{02B0E1CF-F2FB-4609-AEC5-E2156ABF23BE}"/>
              </a:ext>
            </a:extLst>
          </p:cNvPr>
          <p:cNvSpPr txBox="1"/>
          <p:nvPr/>
        </p:nvSpPr>
        <p:spPr>
          <a:xfrm>
            <a:off x="7469097" y="4533369"/>
            <a:ext cx="1340700" cy="665400"/>
          </a:xfrm>
          <a:prstGeom prst="rect">
            <a:avLst/>
          </a:prstGeom>
          <a:noFill/>
          <a:ln>
            <a:noFill/>
          </a:ln>
        </p:spPr>
        <p:txBody>
          <a:bodyPr lIns="91425" tIns="91425" rIns="91425" bIns="91425" anchor="t" anchorCtr="0">
            <a:noAutofit/>
          </a:bodyPr>
          <a:lstStyle/>
          <a:p>
            <a:pPr lvl="0" algn="ctr" rtl="0">
              <a:spcBef>
                <a:spcPts val="0"/>
              </a:spcBef>
              <a:buNone/>
            </a:pPr>
            <a:r>
              <a:rPr lang="en-US" sz="1200" b="1" dirty="0">
                <a:solidFill>
                  <a:schemeClr val="dk2"/>
                </a:solidFill>
                <a:latin typeface="Average"/>
                <a:ea typeface="Average"/>
                <a:cs typeface="Average"/>
                <a:sym typeface="Average"/>
              </a:rPr>
              <a:t>Enterprise </a:t>
            </a:r>
            <a:r>
              <a:rPr lang="en" sz="1200" b="1" dirty="0">
                <a:solidFill>
                  <a:schemeClr val="dk2"/>
                </a:solidFill>
                <a:latin typeface="Average"/>
                <a:ea typeface="Average"/>
                <a:cs typeface="Average"/>
                <a:sym typeface="Average"/>
              </a:rPr>
              <a:t>Network / </a:t>
            </a:r>
            <a:r>
              <a:rPr lang="en-US" sz="1200" b="1" dirty="0">
                <a:solidFill>
                  <a:schemeClr val="dk2"/>
                </a:solidFill>
                <a:latin typeface="Average"/>
                <a:ea typeface="Average"/>
                <a:cs typeface="Average"/>
                <a:sym typeface="Average"/>
              </a:rPr>
              <a:t>Internet</a:t>
            </a:r>
            <a:endParaRPr lang="en" sz="1200" b="1" dirty="0">
              <a:solidFill>
                <a:schemeClr val="dk2"/>
              </a:solidFill>
              <a:latin typeface="Average"/>
              <a:ea typeface="Average"/>
              <a:cs typeface="Average"/>
              <a:sym typeface="Average"/>
            </a:endParaRPr>
          </a:p>
        </p:txBody>
      </p:sp>
      <p:sp>
        <p:nvSpPr>
          <p:cNvPr id="11" name="Shape 83">
            <a:extLst>
              <a:ext uri="{FF2B5EF4-FFF2-40B4-BE49-F238E27FC236}">
                <a16:creationId xmlns:a16="http://schemas.microsoft.com/office/drawing/2014/main" id="{3B294D5E-F20F-46CC-97AB-E7A2FA447280}"/>
              </a:ext>
            </a:extLst>
          </p:cNvPr>
          <p:cNvSpPr txBox="1"/>
          <p:nvPr/>
        </p:nvSpPr>
        <p:spPr>
          <a:xfrm>
            <a:off x="8886647" y="4533369"/>
            <a:ext cx="1340700" cy="505200"/>
          </a:xfrm>
          <a:prstGeom prst="rect">
            <a:avLst/>
          </a:prstGeom>
          <a:noFill/>
          <a:ln>
            <a:noFill/>
          </a:ln>
        </p:spPr>
        <p:txBody>
          <a:bodyPr lIns="91425" tIns="91425" rIns="91425" bIns="91425" anchor="t" anchorCtr="0">
            <a:noAutofit/>
          </a:bodyPr>
          <a:lstStyle/>
          <a:p>
            <a:pPr lvl="0" algn="ctr" rtl="0">
              <a:spcBef>
                <a:spcPts val="0"/>
              </a:spcBef>
              <a:buNone/>
            </a:pPr>
            <a:r>
              <a:rPr lang="en" sz="1200" b="1" dirty="0">
                <a:solidFill>
                  <a:schemeClr val="dk2"/>
                </a:solidFill>
                <a:latin typeface="Average"/>
                <a:ea typeface="Average"/>
                <a:cs typeface="Average"/>
                <a:sym typeface="Average"/>
              </a:rPr>
              <a:t>Human-Machine Interface</a:t>
            </a:r>
          </a:p>
        </p:txBody>
      </p:sp>
      <p:pic>
        <p:nvPicPr>
          <p:cNvPr id="12" name="Shape 85" descr="photo_PPC100.png">
            <a:extLst>
              <a:ext uri="{FF2B5EF4-FFF2-40B4-BE49-F238E27FC236}">
                <a16:creationId xmlns:a16="http://schemas.microsoft.com/office/drawing/2014/main" id="{1AC7589B-AC42-448B-9732-9C9D1EB28601}"/>
              </a:ext>
            </a:extLst>
          </p:cNvPr>
          <p:cNvPicPr preferRelativeResize="0"/>
          <p:nvPr/>
        </p:nvPicPr>
        <p:blipFill rotWithShape="1">
          <a:blip r:embed="rId3">
            <a:alphaModFix/>
          </a:blip>
          <a:srcRect/>
          <a:stretch/>
        </p:blipFill>
        <p:spPr>
          <a:xfrm>
            <a:off x="5284533" y="3299114"/>
            <a:ext cx="1922223" cy="1157766"/>
          </a:xfrm>
          <a:prstGeom prst="rect">
            <a:avLst/>
          </a:prstGeom>
          <a:noFill/>
          <a:ln>
            <a:noFill/>
          </a:ln>
        </p:spPr>
      </p:pic>
      <p:pic>
        <p:nvPicPr>
          <p:cNvPr id="14" name="Picture 2" descr="Image result for dam">
            <a:extLst>
              <a:ext uri="{FF2B5EF4-FFF2-40B4-BE49-F238E27FC236}">
                <a16:creationId xmlns:a16="http://schemas.microsoft.com/office/drawing/2014/main" id="{0F960C7E-09FA-4593-BAB1-A58CB5CF76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3799" y="3405218"/>
            <a:ext cx="1964938" cy="1102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153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98F3-C389-4A1F-AC8A-240AA135A3A0}"/>
              </a:ext>
            </a:extLst>
          </p:cNvPr>
          <p:cNvSpPr>
            <a:spLocks noGrp="1"/>
          </p:cNvSpPr>
          <p:nvPr>
            <p:ph type="title"/>
          </p:nvPr>
        </p:nvSpPr>
        <p:spPr/>
        <p:txBody>
          <a:bodyPr/>
          <a:lstStyle/>
          <a:p>
            <a:r>
              <a:rPr lang="en-US" dirty="0"/>
              <a:t>Physical System</a:t>
            </a:r>
          </a:p>
        </p:txBody>
      </p:sp>
      <p:sp>
        <p:nvSpPr>
          <p:cNvPr id="7" name="Content Placeholder 6">
            <a:extLst>
              <a:ext uri="{FF2B5EF4-FFF2-40B4-BE49-F238E27FC236}">
                <a16:creationId xmlns:a16="http://schemas.microsoft.com/office/drawing/2014/main" id="{72785474-2914-4687-B609-FEFE65A06A59}"/>
              </a:ext>
            </a:extLst>
          </p:cNvPr>
          <p:cNvSpPr>
            <a:spLocks noGrp="1"/>
          </p:cNvSpPr>
          <p:nvPr>
            <p:ph sz="half" idx="1"/>
          </p:nvPr>
        </p:nvSpPr>
        <p:spPr>
          <a:xfrm>
            <a:off x="1581912" y="2638044"/>
            <a:ext cx="4271771" cy="3398862"/>
          </a:xfrm>
        </p:spPr>
        <p:txBody>
          <a:bodyPr>
            <a:normAutofit/>
          </a:bodyPr>
          <a:lstStyle/>
          <a:p>
            <a:r>
              <a:rPr lang="en-US" sz="2000" dirty="0"/>
              <a:t>Physical </a:t>
            </a:r>
            <a:r>
              <a:rPr lang="en-US" sz="2000" b="1" dirty="0"/>
              <a:t>structure</a:t>
            </a:r>
            <a:r>
              <a:rPr lang="en-US" sz="2000" dirty="0"/>
              <a:t> for the process</a:t>
            </a:r>
            <a:endParaRPr lang="en-US" sz="900" dirty="0"/>
          </a:p>
          <a:p>
            <a:endParaRPr lang="en-US" sz="900" dirty="0"/>
          </a:p>
          <a:p>
            <a:r>
              <a:rPr lang="en-US" sz="2000" dirty="0"/>
              <a:t>Embedded </a:t>
            </a:r>
            <a:r>
              <a:rPr lang="en-US" sz="2000" b="1" dirty="0"/>
              <a:t>sensors</a:t>
            </a:r>
            <a:r>
              <a:rPr lang="en-US" sz="2000" dirty="0"/>
              <a:t> that measure quantities such as pressure, temperature, flow, or density</a:t>
            </a:r>
          </a:p>
          <a:p>
            <a:endParaRPr lang="en-US" sz="900" dirty="0"/>
          </a:p>
          <a:p>
            <a:r>
              <a:rPr lang="en-US" sz="2000" dirty="0"/>
              <a:t>Embedded </a:t>
            </a:r>
            <a:r>
              <a:rPr lang="en-US" sz="2000" b="1" dirty="0"/>
              <a:t>actuators</a:t>
            </a:r>
            <a:r>
              <a:rPr lang="en-US" sz="2000" dirty="0"/>
              <a:t> to control mechanisms such as solenoids, valves, or gates</a:t>
            </a:r>
          </a:p>
        </p:txBody>
      </p:sp>
      <p:pic>
        <p:nvPicPr>
          <p:cNvPr id="5" name="Shape 61" descr="http://www.uah.edu/images/administrative/communications/logo/png/UAH_primary.png">
            <a:extLst>
              <a:ext uri="{FF2B5EF4-FFF2-40B4-BE49-F238E27FC236}">
                <a16:creationId xmlns:a16="http://schemas.microsoft.com/office/drawing/2014/main" id="{977B4CE1-873B-4413-99FB-DEF3E640BBBB}"/>
              </a:ext>
            </a:extLst>
          </p:cNvPr>
          <p:cNvPicPr preferRelativeResize="0"/>
          <p:nvPr/>
        </p:nvPicPr>
        <p:blipFill>
          <a:blip r:embed="rId2">
            <a:alphaModFix/>
          </a:blip>
          <a:stretch>
            <a:fillRect/>
          </a:stretch>
        </p:blipFill>
        <p:spPr>
          <a:xfrm>
            <a:off x="10359704" y="5946172"/>
            <a:ext cx="1905000" cy="1009349"/>
          </a:xfrm>
          <a:prstGeom prst="rect">
            <a:avLst/>
          </a:prstGeom>
          <a:noFill/>
          <a:ln>
            <a:noFill/>
          </a:ln>
        </p:spPr>
      </p:pic>
      <p:pic>
        <p:nvPicPr>
          <p:cNvPr id="6" name="Picture 2" descr="Image result for dam">
            <a:extLst>
              <a:ext uri="{FF2B5EF4-FFF2-40B4-BE49-F238E27FC236}">
                <a16:creationId xmlns:a16="http://schemas.microsoft.com/office/drawing/2014/main" id="{EC818E3C-79B4-4271-8BBF-8B0B15D3A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4547" y="3147245"/>
            <a:ext cx="3656317" cy="2050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315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98F3-C389-4A1F-AC8A-240AA135A3A0}"/>
              </a:ext>
            </a:extLst>
          </p:cNvPr>
          <p:cNvSpPr>
            <a:spLocks noGrp="1"/>
          </p:cNvSpPr>
          <p:nvPr>
            <p:ph type="title"/>
          </p:nvPr>
        </p:nvSpPr>
        <p:spPr/>
        <p:txBody>
          <a:bodyPr/>
          <a:lstStyle/>
          <a:p>
            <a:r>
              <a:rPr lang="en-US" dirty="0"/>
              <a:t>Wired (or wireless) Connection</a:t>
            </a:r>
          </a:p>
        </p:txBody>
      </p:sp>
      <p:sp>
        <p:nvSpPr>
          <p:cNvPr id="7" name="Content Placeholder 6">
            <a:extLst>
              <a:ext uri="{FF2B5EF4-FFF2-40B4-BE49-F238E27FC236}">
                <a16:creationId xmlns:a16="http://schemas.microsoft.com/office/drawing/2014/main" id="{72785474-2914-4687-B609-FEFE65A06A59}"/>
              </a:ext>
            </a:extLst>
          </p:cNvPr>
          <p:cNvSpPr>
            <a:spLocks noGrp="1"/>
          </p:cNvSpPr>
          <p:nvPr>
            <p:ph sz="half" idx="1"/>
          </p:nvPr>
        </p:nvSpPr>
        <p:spPr>
          <a:xfrm>
            <a:off x="1581912" y="2638044"/>
            <a:ext cx="4271771" cy="3398862"/>
          </a:xfrm>
        </p:spPr>
        <p:txBody>
          <a:bodyPr>
            <a:normAutofit/>
          </a:bodyPr>
          <a:lstStyle/>
          <a:p>
            <a:r>
              <a:rPr lang="en-US" sz="2000" b="1" dirty="0"/>
              <a:t>Sends sensor signals </a:t>
            </a:r>
            <a:r>
              <a:rPr lang="en-US" sz="2000" dirty="0"/>
              <a:t>to the controller</a:t>
            </a:r>
          </a:p>
          <a:p>
            <a:endParaRPr lang="en-US" sz="900" dirty="0"/>
          </a:p>
          <a:p>
            <a:r>
              <a:rPr lang="en-US" sz="2000" b="1" dirty="0"/>
              <a:t>Sends controller commands </a:t>
            </a:r>
            <a:r>
              <a:rPr lang="en-US" sz="2000" dirty="0"/>
              <a:t>to the actuators</a:t>
            </a:r>
          </a:p>
          <a:p>
            <a:endParaRPr lang="en-US" sz="900" dirty="0"/>
          </a:p>
          <a:p>
            <a:r>
              <a:rPr lang="en-US" sz="2000" dirty="0"/>
              <a:t>Electrical </a:t>
            </a:r>
            <a:r>
              <a:rPr lang="en-US" sz="2000" b="1" dirty="0"/>
              <a:t>communication</a:t>
            </a:r>
            <a:r>
              <a:rPr lang="en-US" sz="2000" dirty="0"/>
              <a:t> between the controller and its physical interfaces</a:t>
            </a:r>
          </a:p>
        </p:txBody>
      </p:sp>
      <p:pic>
        <p:nvPicPr>
          <p:cNvPr id="5" name="Shape 61" descr="http://www.uah.edu/images/administrative/communications/logo/png/UAH_primary.png">
            <a:extLst>
              <a:ext uri="{FF2B5EF4-FFF2-40B4-BE49-F238E27FC236}">
                <a16:creationId xmlns:a16="http://schemas.microsoft.com/office/drawing/2014/main" id="{977B4CE1-873B-4413-99FB-DEF3E640BBBB}"/>
              </a:ext>
            </a:extLst>
          </p:cNvPr>
          <p:cNvPicPr preferRelativeResize="0"/>
          <p:nvPr/>
        </p:nvPicPr>
        <p:blipFill>
          <a:blip r:embed="rId2">
            <a:alphaModFix/>
          </a:blip>
          <a:stretch>
            <a:fillRect/>
          </a:stretch>
        </p:blipFill>
        <p:spPr>
          <a:xfrm>
            <a:off x="10359704" y="5946172"/>
            <a:ext cx="1905000" cy="1009349"/>
          </a:xfrm>
          <a:prstGeom prst="rect">
            <a:avLst/>
          </a:prstGeom>
          <a:noFill/>
          <a:ln>
            <a:noFill/>
          </a:ln>
        </p:spPr>
      </p:pic>
      <p:pic>
        <p:nvPicPr>
          <p:cNvPr id="8" name="Shape 101">
            <a:extLst>
              <a:ext uri="{FF2B5EF4-FFF2-40B4-BE49-F238E27FC236}">
                <a16:creationId xmlns:a16="http://schemas.microsoft.com/office/drawing/2014/main" id="{C8ABFA47-778C-4412-8609-00DBA07E7C45}"/>
              </a:ext>
            </a:extLst>
          </p:cNvPr>
          <p:cNvPicPr preferRelativeResize="0"/>
          <p:nvPr/>
        </p:nvPicPr>
        <p:blipFill>
          <a:blip r:embed="rId3">
            <a:alphaModFix/>
          </a:blip>
          <a:stretch>
            <a:fillRect/>
          </a:stretch>
        </p:blipFill>
        <p:spPr>
          <a:xfrm>
            <a:off x="6513095" y="2955871"/>
            <a:ext cx="3447769" cy="2298520"/>
          </a:xfrm>
          <a:prstGeom prst="rect">
            <a:avLst/>
          </a:prstGeom>
          <a:noFill/>
          <a:ln>
            <a:noFill/>
          </a:ln>
        </p:spPr>
      </p:pic>
    </p:spTree>
    <p:extLst>
      <p:ext uri="{BB962C8B-B14F-4D97-AF65-F5344CB8AC3E}">
        <p14:creationId xmlns:p14="http://schemas.microsoft.com/office/powerpoint/2010/main" val="1946281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98F3-C389-4A1F-AC8A-240AA135A3A0}"/>
              </a:ext>
            </a:extLst>
          </p:cNvPr>
          <p:cNvSpPr>
            <a:spLocks noGrp="1"/>
          </p:cNvSpPr>
          <p:nvPr>
            <p:ph type="title"/>
          </p:nvPr>
        </p:nvSpPr>
        <p:spPr/>
        <p:txBody>
          <a:bodyPr/>
          <a:lstStyle/>
          <a:p>
            <a:r>
              <a:rPr lang="en-US" dirty="0"/>
              <a:t>Programmable Logic Controller</a:t>
            </a:r>
          </a:p>
        </p:txBody>
      </p:sp>
      <p:sp>
        <p:nvSpPr>
          <p:cNvPr id="7" name="Content Placeholder 6">
            <a:extLst>
              <a:ext uri="{FF2B5EF4-FFF2-40B4-BE49-F238E27FC236}">
                <a16:creationId xmlns:a16="http://schemas.microsoft.com/office/drawing/2014/main" id="{72785474-2914-4687-B609-FEFE65A06A59}"/>
              </a:ext>
            </a:extLst>
          </p:cNvPr>
          <p:cNvSpPr>
            <a:spLocks noGrp="1"/>
          </p:cNvSpPr>
          <p:nvPr>
            <p:ph sz="half" idx="1"/>
          </p:nvPr>
        </p:nvSpPr>
        <p:spPr>
          <a:xfrm>
            <a:off x="1581912" y="2638044"/>
            <a:ext cx="4271771" cy="3398862"/>
          </a:xfrm>
        </p:spPr>
        <p:txBody>
          <a:bodyPr>
            <a:normAutofit lnSpcReduction="10000"/>
          </a:bodyPr>
          <a:lstStyle/>
          <a:p>
            <a:r>
              <a:rPr lang="en-US" sz="2000" b="1" dirty="0"/>
              <a:t>Digital Computer </a:t>
            </a:r>
            <a:r>
              <a:rPr lang="en-US" sz="2000" dirty="0"/>
              <a:t>used on Automation</a:t>
            </a:r>
          </a:p>
          <a:p>
            <a:endParaRPr lang="en-US" sz="800" dirty="0"/>
          </a:p>
          <a:p>
            <a:r>
              <a:rPr lang="en-US" sz="2000" dirty="0"/>
              <a:t>Input modules </a:t>
            </a:r>
            <a:r>
              <a:rPr lang="en-US" sz="2000" b="1" dirty="0"/>
              <a:t>read data </a:t>
            </a:r>
            <a:r>
              <a:rPr lang="en-US" sz="2000" dirty="0"/>
              <a:t>from sensors</a:t>
            </a:r>
          </a:p>
          <a:p>
            <a:endParaRPr lang="en-US" sz="800" dirty="0"/>
          </a:p>
          <a:p>
            <a:r>
              <a:rPr lang="en-US" sz="2000" dirty="0"/>
              <a:t>User program </a:t>
            </a:r>
            <a:r>
              <a:rPr lang="en-US" sz="2000" b="1" dirty="0"/>
              <a:t>decides what to do </a:t>
            </a:r>
            <a:r>
              <a:rPr lang="en-US" sz="2000" dirty="0"/>
              <a:t>based on the input data</a:t>
            </a:r>
          </a:p>
          <a:p>
            <a:endParaRPr lang="en-US" sz="800" dirty="0"/>
          </a:p>
          <a:p>
            <a:r>
              <a:rPr lang="en-US" sz="2000" dirty="0"/>
              <a:t>Output modules </a:t>
            </a:r>
            <a:r>
              <a:rPr lang="en-US" sz="2000" b="1" dirty="0"/>
              <a:t>control actuators </a:t>
            </a:r>
            <a:r>
              <a:rPr lang="en-US" sz="2000" dirty="0"/>
              <a:t>on the physical system</a:t>
            </a:r>
          </a:p>
        </p:txBody>
      </p:sp>
      <p:pic>
        <p:nvPicPr>
          <p:cNvPr id="9" name="Shape 110" descr="photo_PPC100.png">
            <a:extLst>
              <a:ext uri="{FF2B5EF4-FFF2-40B4-BE49-F238E27FC236}">
                <a16:creationId xmlns:a16="http://schemas.microsoft.com/office/drawing/2014/main" id="{A3DC1B62-93E9-43F6-B510-9934004E5303}"/>
              </a:ext>
            </a:extLst>
          </p:cNvPr>
          <p:cNvPicPr preferRelativeResize="0"/>
          <p:nvPr/>
        </p:nvPicPr>
        <p:blipFill rotWithShape="1">
          <a:blip r:embed="rId2">
            <a:alphaModFix/>
          </a:blip>
          <a:srcRect/>
          <a:stretch/>
        </p:blipFill>
        <p:spPr>
          <a:xfrm>
            <a:off x="6704501" y="3123598"/>
            <a:ext cx="3537873" cy="2130874"/>
          </a:xfrm>
          <a:prstGeom prst="rect">
            <a:avLst/>
          </a:prstGeom>
          <a:noFill/>
          <a:ln>
            <a:noFill/>
          </a:ln>
        </p:spPr>
      </p:pic>
      <p:pic>
        <p:nvPicPr>
          <p:cNvPr id="5" name="Shape 61" descr="http://www.uah.edu/images/administrative/communications/logo/png/UAH_primary.png">
            <a:extLst>
              <a:ext uri="{FF2B5EF4-FFF2-40B4-BE49-F238E27FC236}">
                <a16:creationId xmlns:a16="http://schemas.microsoft.com/office/drawing/2014/main" id="{977B4CE1-873B-4413-99FB-DEF3E640BBBB}"/>
              </a:ext>
            </a:extLst>
          </p:cNvPr>
          <p:cNvPicPr preferRelativeResize="0"/>
          <p:nvPr/>
        </p:nvPicPr>
        <p:blipFill>
          <a:blip r:embed="rId3">
            <a:alphaModFix/>
          </a:blip>
          <a:stretch>
            <a:fillRect/>
          </a:stretch>
        </p:blipFill>
        <p:spPr>
          <a:xfrm>
            <a:off x="10359704" y="5946172"/>
            <a:ext cx="1905000" cy="1009349"/>
          </a:xfrm>
          <a:prstGeom prst="rect">
            <a:avLst/>
          </a:prstGeom>
          <a:noFill/>
          <a:ln>
            <a:noFill/>
          </a:ln>
        </p:spPr>
      </p:pic>
    </p:spTree>
    <p:extLst>
      <p:ext uri="{BB962C8B-B14F-4D97-AF65-F5344CB8AC3E}">
        <p14:creationId xmlns:p14="http://schemas.microsoft.com/office/powerpoint/2010/main" val="1402449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98F3-C389-4A1F-AC8A-240AA135A3A0}"/>
              </a:ext>
            </a:extLst>
          </p:cNvPr>
          <p:cNvSpPr>
            <a:spLocks noGrp="1"/>
          </p:cNvSpPr>
          <p:nvPr>
            <p:ph type="title"/>
          </p:nvPr>
        </p:nvSpPr>
        <p:spPr/>
        <p:txBody>
          <a:bodyPr/>
          <a:lstStyle/>
          <a:p>
            <a:r>
              <a:rPr lang="en-US" dirty="0"/>
              <a:t>Enterprise Network / Internet</a:t>
            </a:r>
          </a:p>
        </p:txBody>
      </p:sp>
      <p:sp>
        <p:nvSpPr>
          <p:cNvPr id="7" name="Content Placeholder 6">
            <a:extLst>
              <a:ext uri="{FF2B5EF4-FFF2-40B4-BE49-F238E27FC236}">
                <a16:creationId xmlns:a16="http://schemas.microsoft.com/office/drawing/2014/main" id="{72785474-2914-4687-B609-FEFE65A06A59}"/>
              </a:ext>
            </a:extLst>
          </p:cNvPr>
          <p:cNvSpPr>
            <a:spLocks noGrp="1"/>
          </p:cNvSpPr>
          <p:nvPr>
            <p:ph sz="half" idx="1"/>
          </p:nvPr>
        </p:nvSpPr>
        <p:spPr>
          <a:xfrm>
            <a:off x="1581912" y="2445539"/>
            <a:ext cx="4271771" cy="3971304"/>
          </a:xfrm>
        </p:spPr>
        <p:txBody>
          <a:bodyPr>
            <a:normAutofit/>
          </a:bodyPr>
          <a:lstStyle/>
          <a:p>
            <a:r>
              <a:rPr lang="en-US" sz="2000" dirty="0"/>
              <a:t>Allows </a:t>
            </a:r>
            <a:r>
              <a:rPr lang="en-US" sz="2000" b="1" dirty="0"/>
              <a:t>data exchange </a:t>
            </a:r>
            <a:r>
              <a:rPr lang="en-US" sz="2000" dirty="0"/>
              <a:t>between the Programmable Logic Controllers and other computers</a:t>
            </a:r>
          </a:p>
          <a:p>
            <a:endParaRPr lang="en-US" sz="800" dirty="0"/>
          </a:p>
          <a:p>
            <a:r>
              <a:rPr lang="en-US" sz="2000" dirty="0"/>
              <a:t>Enables supervisory software to </a:t>
            </a:r>
            <a:r>
              <a:rPr lang="en-US" sz="2000" b="1" dirty="0"/>
              <a:t>query information</a:t>
            </a:r>
            <a:r>
              <a:rPr lang="en-US" sz="2000" dirty="0"/>
              <a:t> from the plant</a:t>
            </a:r>
          </a:p>
          <a:p>
            <a:endParaRPr lang="en-US" sz="800" dirty="0"/>
          </a:p>
          <a:p>
            <a:r>
              <a:rPr lang="en-US" sz="2000" dirty="0"/>
              <a:t>Communication follows a set of rules called </a:t>
            </a:r>
            <a:r>
              <a:rPr lang="en-US" sz="2000" b="1" dirty="0"/>
              <a:t>Protocol</a:t>
            </a:r>
          </a:p>
          <a:p>
            <a:endParaRPr lang="en-US" sz="800" dirty="0"/>
          </a:p>
          <a:p>
            <a:r>
              <a:rPr lang="en-US" sz="2000" dirty="0"/>
              <a:t>Output modules control actuators on the physical system</a:t>
            </a:r>
          </a:p>
        </p:txBody>
      </p:sp>
      <p:pic>
        <p:nvPicPr>
          <p:cNvPr id="5" name="Shape 61" descr="http://www.uah.edu/images/administrative/communications/logo/png/UAH_primary.png">
            <a:extLst>
              <a:ext uri="{FF2B5EF4-FFF2-40B4-BE49-F238E27FC236}">
                <a16:creationId xmlns:a16="http://schemas.microsoft.com/office/drawing/2014/main" id="{977B4CE1-873B-4413-99FB-DEF3E640BBBB}"/>
              </a:ext>
            </a:extLst>
          </p:cNvPr>
          <p:cNvPicPr preferRelativeResize="0"/>
          <p:nvPr/>
        </p:nvPicPr>
        <p:blipFill>
          <a:blip r:embed="rId2">
            <a:alphaModFix/>
          </a:blip>
          <a:stretch>
            <a:fillRect/>
          </a:stretch>
        </p:blipFill>
        <p:spPr>
          <a:xfrm>
            <a:off x="10359704" y="5946172"/>
            <a:ext cx="1905000" cy="1009349"/>
          </a:xfrm>
          <a:prstGeom prst="rect">
            <a:avLst/>
          </a:prstGeom>
          <a:noFill/>
          <a:ln>
            <a:noFill/>
          </a:ln>
        </p:spPr>
      </p:pic>
      <p:pic>
        <p:nvPicPr>
          <p:cNvPr id="1026" name="Picture 2" descr="Image result for network transparent background">
            <a:extLst>
              <a:ext uri="{FF2B5EF4-FFF2-40B4-BE49-F238E27FC236}">
                <a16:creationId xmlns:a16="http://schemas.microsoft.com/office/drawing/2014/main" id="{1D3DFBC1-D121-499F-BC91-2FD5DB3AB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4703" y="2240504"/>
            <a:ext cx="3912623" cy="3951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59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98F3-C389-4A1F-AC8A-240AA135A3A0}"/>
              </a:ext>
            </a:extLst>
          </p:cNvPr>
          <p:cNvSpPr>
            <a:spLocks noGrp="1"/>
          </p:cNvSpPr>
          <p:nvPr>
            <p:ph type="title"/>
          </p:nvPr>
        </p:nvSpPr>
        <p:spPr/>
        <p:txBody>
          <a:bodyPr/>
          <a:lstStyle/>
          <a:p>
            <a:r>
              <a:rPr lang="en-US" dirty="0"/>
              <a:t>Human Machine Interface</a:t>
            </a:r>
          </a:p>
        </p:txBody>
      </p:sp>
      <p:sp>
        <p:nvSpPr>
          <p:cNvPr id="7" name="Content Placeholder 6">
            <a:extLst>
              <a:ext uri="{FF2B5EF4-FFF2-40B4-BE49-F238E27FC236}">
                <a16:creationId xmlns:a16="http://schemas.microsoft.com/office/drawing/2014/main" id="{72785474-2914-4687-B609-FEFE65A06A59}"/>
              </a:ext>
            </a:extLst>
          </p:cNvPr>
          <p:cNvSpPr>
            <a:spLocks noGrp="1"/>
          </p:cNvSpPr>
          <p:nvPr>
            <p:ph sz="half" idx="1"/>
          </p:nvPr>
        </p:nvSpPr>
        <p:spPr>
          <a:xfrm>
            <a:off x="1581912" y="2638044"/>
            <a:ext cx="4271771" cy="3398862"/>
          </a:xfrm>
        </p:spPr>
        <p:txBody>
          <a:bodyPr>
            <a:normAutofit/>
          </a:bodyPr>
          <a:lstStyle/>
          <a:p>
            <a:r>
              <a:rPr lang="en-US" sz="2000" b="1" dirty="0"/>
              <a:t>Graphical screens</a:t>
            </a:r>
            <a:r>
              <a:rPr lang="en-US" sz="2000" dirty="0"/>
              <a:t> that consists of buttons, alarms, reports and trends about the process</a:t>
            </a:r>
          </a:p>
          <a:p>
            <a:endParaRPr lang="en-US" sz="800" b="1" dirty="0"/>
          </a:p>
          <a:p>
            <a:r>
              <a:rPr lang="en-US" sz="2000" b="1" dirty="0"/>
              <a:t>Manages</a:t>
            </a:r>
            <a:r>
              <a:rPr lang="en-US" sz="2000" dirty="0"/>
              <a:t> the physical process data</a:t>
            </a:r>
          </a:p>
          <a:p>
            <a:endParaRPr lang="en-US" sz="800" dirty="0"/>
          </a:p>
          <a:p>
            <a:r>
              <a:rPr lang="en-US" sz="2000" dirty="0"/>
              <a:t>Provides a mechanism for </a:t>
            </a:r>
            <a:r>
              <a:rPr lang="en-US" sz="2000" b="1" dirty="0"/>
              <a:t>user interaction and control</a:t>
            </a:r>
          </a:p>
        </p:txBody>
      </p:sp>
      <p:pic>
        <p:nvPicPr>
          <p:cNvPr id="5" name="Shape 61" descr="http://www.uah.edu/images/administrative/communications/logo/png/UAH_primary.png">
            <a:extLst>
              <a:ext uri="{FF2B5EF4-FFF2-40B4-BE49-F238E27FC236}">
                <a16:creationId xmlns:a16="http://schemas.microsoft.com/office/drawing/2014/main" id="{977B4CE1-873B-4413-99FB-DEF3E640BBBB}"/>
              </a:ext>
            </a:extLst>
          </p:cNvPr>
          <p:cNvPicPr preferRelativeResize="0"/>
          <p:nvPr/>
        </p:nvPicPr>
        <p:blipFill>
          <a:blip r:embed="rId2">
            <a:alphaModFix/>
          </a:blip>
          <a:stretch>
            <a:fillRect/>
          </a:stretch>
        </p:blipFill>
        <p:spPr>
          <a:xfrm>
            <a:off x="10359704" y="5946172"/>
            <a:ext cx="1905000" cy="1009349"/>
          </a:xfrm>
          <a:prstGeom prst="rect">
            <a:avLst/>
          </a:prstGeom>
          <a:noFill/>
          <a:ln>
            <a:noFill/>
          </a:ln>
        </p:spPr>
      </p:pic>
      <p:pic>
        <p:nvPicPr>
          <p:cNvPr id="6" name="Shape 74">
            <a:extLst>
              <a:ext uri="{FF2B5EF4-FFF2-40B4-BE49-F238E27FC236}">
                <a16:creationId xmlns:a16="http://schemas.microsoft.com/office/drawing/2014/main" id="{7A333EF0-87C0-4D57-97E0-30EA04023E37}"/>
              </a:ext>
            </a:extLst>
          </p:cNvPr>
          <p:cNvPicPr preferRelativeResize="0"/>
          <p:nvPr/>
        </p:nvPicPr>
        <p:blipFill>
          <a:blip r:embed="rId3">
            <a:alphaModFix/>
          </a:blip>
          <a:stretch>
            <a:fillRect/>
          </a:stretch>
        </p:blipFill>
        <p:spPr>
          <a:xfrm>
            <a:off x="6456215" y="2605624"/>
            <a:ext cx="3903489" cy="3372632"/>
          </a:xfrm>
          <a:prstGeom prst="rect">
            <a:avLst/>
          </a:prstGeom>
          <a:noFill/>
          <a:ln>
            <a:noFill/>
          </a:ln>
        </p:spPr>
      </p:pic>
    </p:spTree>
    <p:extLst>
      <p:ext uri="{BB962C8B-B14F-4D97-AF65-F5344CB8AC3E}">
        <p14:creationId xmlns:p14="http://schemas.microsoft.com/office/powerpoint/2010/main" val="1694135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83FD8-094E-4A6C-93E3-DB92C71F346D}"/>
              </a:ext>
            </a:extLst>
          </p:cNvPr>
          <p:cNvSpPr>
            <a:spLocks noGrp="1"/>
          </p:cNvSpPr>
          <p:nvPr>
            <p:ph type="title"/>
          </p:nvPr>
        </p:nvSpPr>
        <p:spPr/>
        <p:txBody>
          <a:bodyPr/>
          <a:lstStyle/>
          <a:p>
            <a:r>
              <a:rPr lang="en-US" dirty="0"/>
              <a:t>Who am I?</a:t>
            </a:r>
          </a:p>
        </p:txBody>
      </p:sp>
      <p:sp>
        <p:nvSpPr>
          <p:cNvPr id="3" name="Content Placeholder 2">
            <a:extLst>
              <a:ext uri="{FF2B5EF4-FFF2-40B4-BE49-F238E27FC236}">
                <a16:creationId xmlns:a16="http://schemas.microsoft.com/office/drawing/2014/main" id="{C2325463-ECAC-4B8A-BDEF-8875344AF808}"/>
              </a:ext>
            </a:extLst>
          </p:cNvPr>
          <p:cNvSpPr>
            <a:spLocks noGrp="1"/>
          </p:cNvSpPr>
          <p:nvPr>
            <p:ph idx="1"/>
          </p:nvPr>
        </p:nvSpPr>
        <p:spPr/>
        <p:txBody>
          <a:bodyPr/>
          <a:lstStyle/>
          <a:p>
            <a:r>
              <a:rPr lang="en-US" dirty="0"/>
              <a:t>Ph.D. Student at the University of Alabama in Huntsville</a:t>
            </a:r>
          </a:p>
          <a:p>
            <a:endParaRPr lang="en-US" dirty="0"/>
          </a:p>
          <a:p>
            <a:r>
              <a:rPr lang="en-US" dirty="0"/>
              <a:t>SCADA Cyber Security Researcher at the Center for Cybersecurity Research and Education (CCRE)</a:t>
            </a:r>
          </a:p>
          <a:p>
            <a:endParaRPr lang="en-US" dirty="0"/>
          </a:p>
          <a:p>
            <a:r>
              <a:rPr lang="en-US" dirty="0"/>
              <a:t>Creator of the OpenPLC Project: </a:t>
            </a:r>
            <a:r>
              <a:rPr lang="en-US" dirty="0">
                <a:hlinkClick r:id="rId2"/>
              </a:rPr>
              <a:t>www.openplcproject.com</a:t>
            </a:r>
            <a:r>
              <a:rPr lang="en-US" dirty="0"/>
              <a:t> – The first fully open source Programmable Logic Controller</a:t>
            </a:r>
          </a:p>
          <a:p>
            <a:pPr marL="0" indent="0">
              <a:buNone/>
            </a:pPr>
            <a:endParaRPr lang="en-US" dirty="0"/>
          </a:p>
        </p:txBody>
      </p:sp>
      <p:pic>
        <p:nvPicPr>
          <p:cNvPr id="4" name="Shape 61" descr="http://www.uah.edu/images/administrative/communications/logo/png/UAH_primary.png">
            <a:extLst>
              <a:ext uri="{FF2B5EF4-FFF2-40B4-BE49-F238E27FC236}">
                <a16:creationId xmlns:a16="http://schemas.microsoft.com/office/drawing/2014/main" id="{685A6612-0926-4457-B7E7-872391EF8231}"/>
              </a:ext>
            </a:extLst>
          </p:cNvPr>
          <p:cNvPicPr preferRelativeResize="0"/>
          <p:nvPr/>
        </p:nvPicPr>
        <p:blipFill>
          <a:blip r:embed="rId3">
            <a:alphaModFix/>
          </a:blip>
          <a:stretch>
            <a:fillRect/>
          </a:stretch>
        </p:blipFill>
        <p:spPr>
          <a:xfrm>
            <a:off x="10359704" y="5946172"/>
            <a:ext cx="1905000" cy="1009349"/>
          </a:xfrm>
          <a:prstGeom prst="rect">
            <a:avLst/>
          </a:prstGeom>
          <a:noFill/>
          <a:ln>
            <a:noFill/>
          </a:ln>
        </p:spPr>
      </p:pic>
    </p:spTree>
    <p:extLst>
      <p:ext uri="{BB962C8B-B14F-4D97-AF65-F5344CB8AC3E}">
        <p14:creationId xmlns:p14="http://schemas.microsoft.com/office/powerpoint/2010/main" val="3218501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D3C9-AF6A-4A4E-8E83-DDE1E8F5FB93}"/>
              </a:ext>
            </a:extLst>
          </p:cNvPr>
          <p:cNvSpPr>
            <a:spLocks noGrp="1"/>
          </p:cNvSpPr>
          <p:nvPr>
            <p:ph type="title"/>
          </p:nvPr>
        </p:nvSpPr>
        <p:spPr/>
        <p:txBody>
          <a:bodyPr/>
          <a:lstStyle/>
          <a:p>
            <a:r>
              <a:rPr lang="en-US" dirty="0"/>
              <a:t>Live Demo</a:t>
            </a:r>
          </a:p>
        </p:txBody>
      </p:sp>
      <p:sp>
        <p:nvSpPr>
          <p:cNvPr id="3" name="Content Placeholder 2">
            <a:extLst>
              <a:ext uri="{FF2B5EF4-FFF2-40B4-BE49-F238E27FC236}">
                <a16:creationId xmlns:a16="http://schemas.microsoft.com/office/drawing/2014/main" id="{58CE19E2-F08D-4DD9-9FF9-FB8ED10C8ADF}"/>
              </a:ext>
            </a:extLst>
          </p:cNvPr>
          <p:cNvSpPr>
            <a:spLocks noGrp="1"/>
          </p:cNvSpPr>
          <p:nvPr>
            <p:ph idx="1"/>
          </p:nvPr>
        </p:nvSpPr>
        <p:spPr>
          <a:xfrm>
            <a:off x="2231136" y="3284376"/>
            <a:ext cx="7729728" cy="1716832"/>
          </a:xfrm>
        </p:spPr>
        <p:txBody>
          <a:bodyPr>
            <a:normAutofit/>
          </a:bodyPr>
          <a:lstStyle/>
          <a:p>
            <a:pPr marL="0" indent="0" algn="ctr">
              <a:buNone/>
            </a:pPr>
            <a:r>
              <a:rPr lang="en-US" sz="3600" dirty="0"/>
              <a:t>Water Temperature Control</a:t>
            </a:r>
          </a:p>
        </p:txBody>
      </p:sp>
    </p:spTree>
    <p:extLst>
      <p:ext uri="{BB962C8B-B14F-4D97-AF65-F5344CB8AC3E}">
        <p14:creationId xmlns:p14="http://schemas.microsoft.com/office/powerpoint/2010/main" val="1748235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CA514-36E5-47FC-9478-FF4DC8EB40EB}"/>
              </a:ext>
            </a:extLst>
          </p:cNvPr>
          <p:cNvSpPr>
            <a:spLocks noGrp="1"/>
          </p:cNvSpPr>
          <p:nvPr>
            <p:ph type="title"/>
          </p:nvPr>
        </p:nvSpPr>
        <p:spPr/>
        <p:txBody>
          <a:bodyPr/>
          <a:lstStyle/>
          <a:p>
            <a:r>
              <a:rPr lang="en-US" dirty="0"/>
              <a:t>Types of Harm</a:t>
            </a:r>
          </a:p>
        </p:txBody>
      </p:sp>
      <p:sp>
        <p:nvSpPr>
          <p:cNvPr id="3" name="TextBox 2">
            <a:extLst>
              <a:ext uri="{FF2B5EF4-FFF2-40B4-BE49-F238E27FC236}">
                <a16:creationId xmlns:a16="http://schemas.microsoft.com/office/drawing/2014/main" id="{89A53C19-A20C-4EBA-A6C7-494A0CD7FE1E}"/>
              </a:ext>
            </a:extLst>
          </p:cNvPr>
          <p:cNvSpPr txBox="1"/>
          <p:nvPr/>
        </p:nvSpPr>
        <p:spPr>
          <a:xfrm>
            <a:off x="2231136" y="3571040"/>
            <a:ext cx="2660650" cy="369332"/>
          </a:xfrm>
          <a:prstGeom prst="rect">
            <a:avLst/>
          </a:prstGeom>
          <a:noFill/>
        </p:spPr>
        <p:txBody>
          <a:bodyPr wrap="square" rtlCol="0">
            <a:spAutoFit/>
          </a:bodyPr>
          <a:lstStyle/>
          <a:p>
            <a:pPr algn="ctr"/>
            <a:r>
              <a:rPr lang="en-US" dirty="0"/>
              <a:t>Interruption</a:t>
            </a:r>
          </a:p>
        </p:txBody>
      </p:sp>
      <p:pic>
        <p:nvPicPr>
          <p:cNvPr id="15" name="Picture 4">
            <a:extLst>
              <a:ext uri="{FF2B5EF4-FFF2-40B4-BE49-F238E27FC236}">
                <a16:creationId xmlns:a16="http://schemas.microsoft.com/office/drawing/2014/main" id="{A8EA1F28-A780-43F2-A9C8-A3F6C15F10E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524" b="72109" l="4844" r="94464">
                        <a14:foregroundMark x1="12803" y1="19048" x2="12803" y2="19048"/>
                        <a14:foregroundMark x1="7612" y1="17007" x2="7612" y2="17007"/>
                        <a14:foregroundMark x1="5882" y1="10204" x2="5882" y2="10204"/>
                        <a14:foregroundMark x1="89273" y1="21088" x2="89273" y2="21088"/>
                        <a14:foregroundMark x1="91696" y1="14966" x2="91696" y2="14966"/>
                        <a14:foregroundMark x1="94464" y1="17687" x2="94464" y2="17687"/>
                        <a14:foregroundMark x1="94118" y1="10204" x2="94118" y2="10204"/>
                        <a14:foregroundMark x1="39792" y1="19728" x2="39792" y2="19728"/>
                      </a14:backgroundRemoval>
                    </a14:imgEffect>
                  </a14:imgLayer>
                </a14:imgProps>
              </a:ext>
            </a:extLst>
          </a:blip>
          <a:srcRect l="1662" t="3265" r="1662" b="19594"/>
          <a:stretch>
            <a:fillRect/>
          </a:stretch>
        </p:blipFill>
        <p:spPr bwMode="auto">
          <a:xfrm>
            <a:off x="2231136" y="2483435"/>
            <a:ext cx="2660650" cy="1077913"/>
          </a:xfrm>
          <a:prstGeom prst="rect">
            <a:avLst/>
          </a:prstGeom>
          <a:noFill/>
          <a:ln w="9525">
            <a:noFill/>
            <a:miter lim="800000"/>
            <a:headEnd/>
            <a:tailEnd/>
          </a:ln>
          <a:effectLst/>
        </p:spPr>
      </p:pic>
      <p:pic>
        <p:nvPicPr>
          <p:cNvPr id="16" name="Picture 4">
            <a:extLst>
              <a:ext uri="{FF2B5EF4-FFF2-40B4-BE49-F238E27FC236}">
                <a16:creationId xmlns:a16="http://schemas.microsoft.com/office/drawing/2014/main" id="{D236DCE6-B3A0-4CA3-AC2F-6298D2F84A7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2081" b="75168" l="5842" r="96220">
                        <a14:foregroundMark x1="11340" y1="20805" x2="11340" y2="20805"/>
                        <a14:foregroundMark x1="5842" y1="18121" x2="5842" y2="18121"/>
                        <a14:foregroundMark x1="87629" y1="20805" x2="87629" y2="20805"/>
                        <a14:foregroundMark x1="92784" y1="21477" x2="92784" y2="21477"/>
                        <a14:foregroundMark x1="96220" y1="21477" x2="96220" y2="21477"/>
                        <a14:foregroundMark x1="49828" y1="75168" x2="49828" y2="75168"/>
                      </a14:backgroundRemoval>
                    </a14:imgEffect>
                  </a14:imgLayer>
                </a14:imgProps>
              </a:ext>
            </a:extLst>
          </a:blip>
          <a:srcRect l="2640" t="5154" r="1649" b="19331"/>
          <a:stretch>
            <a:fillRect/>
          </a:stretch>
        </p:blipFill>
        <p:spPr bwMode="auto">
          <a:xfrm>
            <a:off x="7308151" y="2456139"/>
            <a:ext cx="2652713" cy="1071563"/>
          </a:xfrm>
          <a:prstGeom prst="rect">
            <a:avLst/>
          </a:prstGeom>
          <a:noFill/>
          <a:ln w="9525">
            <a:noFill/>
            <a:miter lim="800000"/>
            <a:headEnd/>
            <a:tailEnd/>
          </a:ln>
          <a:effectLst/>
        </p:spPr>
      </p:pic>
      <p:sp>
        <p:nvSpPr>
          <p:cNvPr id="17" name="TextBox 16">
            <a:extLst>
              <a:ext uri="{FF2B5EF4-FFF2-40B4-BE49-F238E27FC236}">
                <a16:creationId xmlns:a16="http://schemas.microsoft.com/office/drawing/2014/main" id="{8C14BA25-FD4A-4CC9-AB6B-389A08639CCC}"/>
              </a:ext>
            </a:extLst>
          </p:cNvPr>
          <p:cNvSpPr txBox="1"/>
          <p:nvPr/>
        </p:nvSpPr>
        <p:spPr>
          <a:xfrm>
            <a:off x="7308151" y="3571040"/>
            <a:ext cx="2652713" cy="369332"/>
          </a:xfrm>
          <a:prstGeom prst="rect">
            <a:avLst/>
          </a:prstGeom>
          <a:noFill/>
        </p:spPr>
        <p:txBody>
          <a:bodyPr wrap="square" rtlCol="0">
            <a:spAutoFit/>
          </a:bodyPr>
          <a:lstStyle/>
          <a:p>
            <a:pPr algn="ctr"/>
            <a:r>
              <a:rPr lang="en-US" dirty="0"/>
              <a:t>Interception</a:t>
            </a:r>
          </a:p>
        </p:txBody>
      </p:sp>
      <p:pic>
        <p:nvPicPr>
          <p:cNvPr id="18" name="Picture 4">
            <a:extLst>
              <a:ext uri="{FF2B5EF4-FFF2-40B4-BE49-F238E27FC236}">
                <a16:creationId xmlns:a16="http://schemas.microsoft.com/office/drawing/2014/main" id="{CD2D1201-3DDB-46DA-B5E5-699A233CC16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725" b="76510" l="2759" r="92759">
                        <a14:foregroundMark x1="7241" y1="24161" x2="7241" y2="24161"/>
                        <a14:foregroundMark x1="90345" y1="18792" x2="90345" y2="18792"/>
                        <a14:foregroundMark x1="49655" y1="71141" x2="49655" y2="71141"/>
                        <a14:foregroundMark x1="93793" y1="20134" x2="93793" y2="20134"/>
                        <a14:foregroundMark x1="66207" y1="20805" x2="66207" y2="20805"/>
                        <a14:foregroundMark x1="71034" y1="20805" x2="71034" y2="20805"/>
                        <a14:foregroundMark x1="7931" y1="8725" x2="7931" y2="8725"/>
                        <a14:foregroundMark x1="2759" y1="22148" x2="2759" y2="22148"/>
                        <a14:foregroundMark x1="49655" y1="76510" x2="49655" y2="76510"/>
                        <a14:foregroundMark x1="15862" y1="20134" x2="42069" y2="20805"/>
                        <a14:foregroundMark x1="70690" y1="20805" x2="66552" y2="20134"/>
                      </a14:backgroundRemoval>
                    </a14:imgEffect>
                  </a14:imgLayer>
                </a14:imgProps>
              </a:ext>
            </a:extLst>
          </a:blip>
          <a:srcRect l="2647" t="6444" r="3310" b="16109"/>
          <a:stretch>
            <a:fillRect/>
          </a:stretch>
        </p:blipFill>
        <p:spPr bwMode="auto">
          <a:xfrm>
            <a:off x="2231136" y="4693337"/>
            <a:ext cx="2598738" cy="1100137"/>
          </a:xfrm>
          <a:prstGeom prst="rect">
            <a:avLst/>
          </a:prstGeom>
          <a:noFill/>
          <a:ln w="9525">
            <a:noFill/>
            <a:miter lim="800000"/>
            <a:headEnd/>
            <a:tailEnd/>
          </a:ln>
          <a:effectLst/>
        </p:spPr>
      </p:pic>
      <p:pic>
        <p:nvPicPr>
          <p:cNvPr id="19" name="Picture 4">
            <a:extLst>
              <a:ext uri="{FF2B5EF4-FFF2-40B4-BE49-F238E27FC236}">
                <a16:creationId xmlns:a16="http://schemas.microsoft.com/office/drawing/2014/main" id="{F48C06E3-4745-49C7-BD67-539FFF29804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2583" b="76159" l="5172" r="95172">
                        <a14:foregroundMark x1="10690" y1="18543" x2="10690" y2="18543"/>
                        <a14:foregroundMark x1="12414" y1="21854" x2="12414" y2="21854"/>
                        <a14:foregroundMark x1="5862" y1="21192" x2="5862" y2="21192"/>
                        <a14:foregroundMark x1="92414" y1="21854" x2="92414" y2="21854"/>
                        <a14:foregroundMark x1="95172" y1="17881" x2="95172" y2="17881"/>
                        <a14:foregroundMark x1="52069" y1="66887" x2="52069" y2="66887"/>
                        <a14:foregroundMark x1="86552" y1="12583" x2="86552" y2="12583"/>
                        <a14:foregroundMark x1="86552" y1="29139" x2="86552" y2="29139"/>
                        <a14:foregroundMark x1="93793" y1="30464" x2="93793" y2="30464"/>
                      </a14:backgroundRemoval>
                    </a14:imgEffect>
                  </a14:imgLayer>
                </a14:imgProps>
              </a:ext>
            </a:extLst>
          </a:blip>
          <a:srcRect l="3310" t="6358" r="1656" b="15897"/>
          <a:stretch>
            <a:fillRect/>
          </a:stretch>
        </p:blipFill>
        <p:spPr bwMode="auto">
          <a:xfrm>
            <a:off x="7322437" y="4675874"/>
            <a:ext cx="2624138" cy="1117600"/>
          </a:xfrm>
          <a:prstGeom prst="rect">
            <a:avLst/>
          </a:prstGeom>
          <a:noFill/>
          <a:ln w="9525">
            <a:noFill/>
            <a:miter lim="800000"/>
            <a:headEnd/>
            <a:tailEnd/>
          </a:ln>
          <a:effectLst/>
        </p:spPr>
      </p:pic>
      <p:sp>
        <p:nvSpPr>
          <p:cNvPr id="20" name="TextBox 19">
            <a:extLst>
              <a:ext uri="{FF2B5EF4-FFF2-40B4-BE49-F238E27FC236}">
                <a16:creationId xmlns:a16="http://schemas.microsoft.com/office/drawing/2014/main" id="{43922100-5B70-49E2-8794-E7ECC2C3A9CB}"/>
              </a:ext>
            </a:extLst>
          </p:cNvPr>
          <p:cNvSpPr txBox="1"/>
          <p:nvPr/>
        </p:nvSpPr>
        <p:spPr>
          <a:xfrm>
            <a:off x="2231136" y="5833636"/>
            <a:ext cx="2598738" cy="369332"/>
          </a:xfrm>
          <a:prstGeom prst="rect">
            <a:avLst/>
          </a:prstGeom>
          <a:noFill/>
        </p:spPr>
        <p:txBody>
          <a:bodyPr wrap="square" rtlCol="0">
            <a:spAutoFit/>
          </a:bodyPr>
          <a:lstStyle/>
          <a:p>
            <a:pPr algn="ctr"/>
            <a:r>
              <a:rPr lang="en-US" dirty="0"/>
              <a:t>Modification</a:t>
            </a:r>
          </a:p>
        </p:txBody>
      </p:sp>
      <p:sp>
        <p:nvSpPr>
          <p:cNvPr id="21" name="TextBox 20">
            <a:extLst>
              <a:ext uri="{FF2B5EF4-FFF2-40B4-BE49-F238E27FC236}">
                <a16:creationId xmlns:a16="http://schemas.microsoft.com/office/drawing/2014/main" id="{E64B1D73-AA21-4DC8-933B-BB19DF24085A}"/>
              </a:ext>
            </a:extLst>
          </p:cNvPr>
          <p:cNvSpPr txBox="1"/>
          <p:nvPr/>
        </p:nvSpPr>
        <p:spPr>
          <a:xfrm>
            <a:off x="7322437" y="5833636"/>
            <a:ext cx="2624138" cy="369332"/>
          </a:xfrm>
          <a:prstGeom prst="rect">
            <a:avLst/>
          </a:prstGeom>
          <a:noFill/>
        </p:spPr>
        <p:txBody>
          <a:bodyPr wrap="square" rtlCol="0">
            <a:spAutoFit/>
          </a:bodyPr>
          <a:lstStyle/>
          <a:p>
            <a:pPr algn="ctr"/>
            <a:r>
              <a:rPr lang="en-US" dirty="0"/>
              <a:t>Injection</a:t>
            </a:r>
          </a:p>
        </p:txBody>
      </p:sp>
    </p:spTree>
    <p:extLst>
      <p:ext uri="{BB962C8B-B14F-4D97-AF65-F5344CB8AC3E}">
        <p14:creationId xmlns:p14="http://schemas.microsoft.com/office/powerpoint/2010/main" val="4150357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D3C9-AF6A-4A4E-8E83-DDE1E8F5FB93}"/>
              </a:ext>
            </a:extLst>
          </p:cNvPr>
          <p:cNvSpPr>
            <a:spLocks noGrp="1"/>
          </p:cNvSpPr>
          <p:nvPr>
            <p:ph type="title"/>
          </p:nvPr>
        </p:nvSpPr>
        <p:spPr/>
        <p:txBody>
          <a:bodyPr/>
          <a:lstStyle/>
          <a:p>
            <a:r>
              <a:rPr lang="en-US" dirty="0"/>
              <a:t>C-I-A Triad</a:t>
            </a:r>
          </a:p>
        </p:txBody>
      </p:sp>
      <p:sp>
        <p:nvSpPr>
          <p:cNvPr id="3" name="Content Placeholder 2">
            <a:extLst>
              <a:ext uri="{FF2B5EF4-FFF2-40B4-BE49-F238E27FC236}">
                <a16:creationId xmlns:a16="http://schemas.microsoft.com/office/drawing/2014/main" id="{58CE19E2-F08D-4DD9-9FF9-FB8ED10C8ADF}"/>
              </a:ext>
            </a:extLst>
          </p:cNvPr>
          <p:cNvSpPr>
            <a:spLocks noGrp="1"/>
          </p:cNvSpPr>
          <p:nvPr>
            <p:ph idx="1"/>
          </p:nvPr>
        </p:nvSpPr>
        <p:spPr>
          <a:xfrm>
            <a:off x="2231136" y="3112168"/>
            <a:ext cx="7729728" cy="2326106"/>
          </a:xfrm>
        </p:spPr>
        <p:txBody>
          <a:bodyPr>
            <a:normAutofit/>
          </a:bodyPr>
          <a:lstStyle/>
          <a:p>
            <a:pPr marL="0" indent="0" algn="ctr">
              <a:buNone/>
            </a:pPr>
            <a:r>
              <a:rPr lang="en-US" sz="3600" u="sng" dirty="0"/>
              <a:t>C</a:t>
            </a:r>
            <a:r>
              <a:rPr lang="en-US" sz="3600" dirty="0"/>
              <a:t>onfidentiality</a:t>
            </a:r>
          </a:p>
          <a:p>
            <a:pPr marL="0" indent="0" algn="ctr">
              <a:buNone/>
            </a:pPr>
            <a:r>
              <a:rPr lang="en-US" sz="3600" u="sng" dirty="0"/>
              <a:t>I</a:t>
            </a:r>
            <a:r>
              <a:rPr lang="en-US" sz="3600" dirty="0"/>
              <a:t>ntegrity</a:t>
            </a:r>
          </a:p>
          <a:p>
            <a:pPr marL="0" indent="0" algn="ctr">
              <a:buNone/>
            </a:pPr>
            <a:r>
              <a:rPr lang="en-US" sz="3600" u="sng" dirty="0"/>
              <a:t>A</a:t>
            </a:r>
            <a:r>
              <a:rPr lang="en-US" sz="3600" dirty="0"/>
              <a:t>vailability</a:t>
            </a:r>
          </a:p>
        </p:txBody>
      </p:sp>
    </p:spTree>
    <p:extLst>
      <p:ext uri="{BB962C8B-B14F-4D97-AF65-F5344CB8AC3E}">
        <p14:creationId xmlns:p14="http://schemas.microsoft.com/office/powerpoint/2010/main" val="558629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D3C9-AF6A-4A4E-8E83-DDE1E8F5FB93}"/>
              </a:ext>
            </a:extLst>
          </p:cNvPr>
          <p:cNvSpPr>
            <a:spLocks noGrp="1"/>
          </p:cNvSpPr>
          <p:nvPr>
            <p:ph type="title"/>
          </p:nvPr>
        </p:nvSpPr>
        <p:spPr/>
        <p:txBody>
          <a:bodyPr/>
          <a:lstStyle/>
          <a:p>
            <a:r>
              <a:rPr lang="en-US" dirty="0"/>
              <a:t>Confidentiality</a:t>
            </a:r>
          </a:p>
        </p:txBody>
      </p:sp>
      <p:sp>
        <p:nvSpPr>
          <p:cNvPr id="3" name="Content Placeholder 2">
            <a:extLst>
              <a:ext uri="{FF2B5EF4-FFF2-40B4-BE49-F238E27FC236}">
                <a16:creationId xmlns:a16="http://schemas.microsoft.com/office/drawing/2014/main" id="{58CE19E2-F08D-4DD9-9FF9-FB8ED10C8ADF}"/>
              </a:ext>
            </a:extLst>
          </p:cNvPr>
          <p:cNvSpPr>
            <a:spLocks noGrp="1"/>
          </p:cNvSpPr>
          <p:nvPr>
            <p:ph idx="1"/>
          </p:nvPr>
        </p:nvSpPr>
        <p:spPr>
          <a:xfrm>
            <a:off x="2231136" y="3112168"/>
            <a:ext cx="7729728" cy="2326106"/>
          </a:xfrm>
        </p:spPr>
        <p:txBody>
          <a:bodyPr>
            <a:normAutofit/>
          </a:bodyPr>
          <a:lstStyle/>
          <a:p>
            <a:pPr marL="0" indent="0" algn="just">
              <a:buNone/>
            </a:pPr>
            <a:r>
              <a:rPr lang="en-US" sz="2800" dirty="0"/>
              <a:t>Confidentiality is roughly equivalent to privacy. Measures undertaken to ensure confidentiality are designed to prevent sensitive information from reaching the wrong people, while making sure that the right people can in fact get it.</a:t>
            </a:r>
          </a:p>
        </p:txBody>
      </p:sp>
    </p:spTree>
    <p:extLst>
      <p:ext uri="{BB962C8B-B14F-4D97-AF65-F5344CB8AC3E}">
        <p14:creationId xmlns:p14="http://schemas.microsoft.com/office/powerpoint/2010/main" val="14389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D3C9-AF6A-4A4E-8E83-DDE1E8F5FB93}"/>
              </a:ext>
            </a:extLst>
          </p:cNvPr>
          <p:cNvSpPr>
            <a:spLocks noGrp="1"/>
          </p:cNvSpPr>
          <p:nvPr>
            <p:ph type="title"/>
          </p:nvPr>
        </p:nvSpPr>
        <p:spPr/>
        <p:txBody>
          <a:bodyPr/>
          <a:lstStyle/>
          <a:p>
            <a:r>
              <a:rPr lang="en-US" dirty="0"/>
              <a:t>Integrity</a:t>
            </a:r>
          </a:p>
        </p:txBody>
      </p:sp>
      <p:sp>
        <p:nvSpPr>
          <p:cNvPr id="3" name="Content Placeholder 2">
            <a:extLst>
              <a:ext uri="{FF2B5EF4-FFF2-40B4-BE49-F238E27FC236}">
                <a16:creationId xmlns:a16="http://schemas.microsoft.com/office/drawing/2014/main" id="{58CE19E2-F08D-4DD9-9FF9-FB8ED10C8ADF}"/>
              </a:ext>
            </a:extLst>
          </p:cNvPr>
          <p:cNvSpPr>
            <a:spLocks noGrp="1"/>
          </p:cNvSpPr>
          <p:nvPr>
            <p:ph idx="1"/>
          </p:nvPr>
        </p:nvSpPr>
        <p:spPr>
          <a:xfrm>
            <a:off x="2231136" y="3112168"/>
            <a:ext cx="7729728" cy="2326106"/>
          </a:xfrm>
        </p:spPr>
        <p:txBody>
          <a:bodyPr>
            <a:normAutofit/>
          </a:bodyPr>
          <a:lstStyle/>
          <a:p>
            <a:pPr marL="0" indent="0" algn="just">
              <a:buNone/>
            </a:pPr>
            <a:r>
              <a:rPr lang="en-US" sz="2800" dirty="0"/>
              <a:t>Integrity involves maintaining the consistency, accuracy, and trustworthiness of data over its entire life cycle. Data must not be changed in transit, and steps must be taken to ensure that data cannot be altered by unauthorized people.</a:t>
            </a:r>
          </a:p>
        </p:txBody>
      </p:sp>
    </p:spTree>
    <p:extLst>
      <p:ext uri="{BB962C8B-B14F-4D97-AF65-F5344CB8AC3E}">
        <p14:creationId xmlns:p14="http://schemas.microsoft.com/office/powerpoint/2010/main" val="1122190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D3C9-AF6A-4A4E-8E83-DDE1E8F5FB93}"/>
              </a:ext>
            </a:extLst>
          </p:cNvPr>
          <p:cNvSpPr>
            <a:spLocks noGrp="1"/>
          </p:cNvSpPr>
          <p:nvPr>
            <p:ph type="title"/>
          </p:nvPr>
        </p:nvSpPr>
        <p:spPr/>
        <p:txBody>
          <a:bodyPr/>
          <a:lstStyle/>
          <a:p>
            <a:r>
              <a:rPr lang="en-US" dirty="0"/>
              <a:t>Availability</a:t>
            </a:r>
          </a:p>
        </p:txBody>
      </p:sp>
      <p:sp>
        <p:nvSpPr>
          <p:cNvPr id="3" name="Content Placeholder 2">
            <a:extLst>
              <a:ext uri="{FF2B5EF4-FFF2-40B4-BE49-F238E27FC236}">
                <a16:creationId xmlns:a16="http://schemas.microsoft.com/office/drawing/2014/main" id="{58CE19E2-F08D-4DD9-9FF9-FB8ED10C8ADF}"/>
              </a:ext>
            </a:extLst>
          </p:cNvPr>
          <p:cNvSpPr>
            <a:spLocks noGrp="1"/>
          </p:cNvSpPr>
          <p:nvPr>
            <p:ph idx="1"/>
          </p:nvPr>
        </p:nvSpPr>
        <p:spPr>
          <a:xfrm>
            <a:off x="2231136" y="2679032"/>
            <a:ext cx="7729728" cy="4058651"/>
          </a:xfrm>
        </p:spPr>
        <p:txBody>
          <a:bodyPr>
            <a:noAutofit/>
          </a:bodyPr>
          <a:lstStyle/>
          <a:p>
            <a:pPr marL="0" indent="0" algn="just">
              <a:buNone/>
            </a:pPr>
            <a:r>
              <a:rPr lang="en-US" sz="2800" dirty="0"/>
              <a:t>Availability means that the </a:t>
            </a:r>
            <a:r>
              <a:rPr lang="en-US" sz="2800" b="1" dirty="0"/>
              <a:t>computing systems </a:t>
            </a:r>
            <a:r>
              <a:rPr lang="en-US" sz="2800" dirty="0"/>
              <a:t>used to store and process the data, the </a:t>
            </a:r>
            <a:r>
              <a:rPr lang="en-US" sz="2800" b="1" dirty="0"/>
              <a:t>security controls </a:t>
            </a:r>
            <a:r>
              <a:rPr lang="en-US" sz="2800" dirty="0"/>
              <a:t>used to protect it, and the </a:t>
            </a:r>
            <a:r>
              <a:rPr lang="en-US" sz="2800" b="1" dirty="0"/>
              <a:t>communication channels</a:t>
            </a:r>
            <a:r>
              <a:rPr lang="en-US" sz="2800" dirty="0"/>
              <a:t> used to access it must be functioning correctly. High availability systems aim to remain available at all times, preventing service disruptions due to power outages, hardware failures, and system upgrades. </a:t>
            </a:r>
          </a:p>
        </p:txBody>
      </p:sp>
    </p:spTree>
    <p:extLst>
      <p:ext uri="{BB962C8B-B14F-4D97-AF65-F5344CB8AC3E}">
        <p14:creationId xmlns:p14="http://schemas.microsoft.com/office/powerpoint/2010/main" val="2648126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7A8FC-09E7-4CE8-9CCC-BA037FBDB1B8}"/>
              </a:ext>
            </a:extLst>
          </p:cNvPr>
          <p:cNvSpPr>
            <a:spLocks noGrp="1"/>
          </p:cNvSpPr>
          <p:nvPr>
            <p:ph type="title"/>
          </p:nvPr>
        </p:nvSpPr>
        <p:spPr/>
        <p:txBody>
          <a:bodyPr/>
          <a:lstStyle/>
          <a:p>
            <a:r>
              <a:rPr lang="en-US" dirty="0"/>
              <a:t>What is Cyber Security?</a:t>
            </a:r>
          </a:p>
        </p:txBody>
      </p:sp>
      <p:pic>
        <p:nvPicPr>
          <p:cNvPr id="26" name="Shape 61" descr="http://www.uah.edu/images/administrative/communications/logo/png/UAH_primary.png">
            <a:extLst>
              <a:ext uri="{FF2B5EF4-FFF2-40B4-BE49-F238E27FC236}">
                <a16:creationId xmlns:a16="http://schemas.microsoft.com/office/drawing/2014/main" id="{FF4CE59D-4E6A-4C38-9F7E-B377571513D3}"/>
              </a:ext>
            </a:extLst>
          </p:cNvPr>
          <p:cNvPicPr preferRelativeResize="0"/>
          <p:nvPr/>
        </p:nvPicPr>
        <p:blipFill>
          <a:blip r:embed="rId3">
            <a:alphaModFix/>
          </a:blip>
          <a:stretch>
            <a:fillRect/>
          </a:stretch>
        </p:blipFill>
        <p:spPr>
          <a:xfrm>
            <a:off x="10359704" y="5946172"/>
            <a:ext cx="1905000" cy="1009349"/>
          </a:xfrm>
          <a:prstGeom prst="rect">
            <a:avLst/>
          </a:prstGeom>
          <a:noFill/>
          <a:ln>
            <a:noFill/>
          </a:ln>
        </p:spPr>
      </p:pic>
      <p:sp>
        <p:nvSpPr>
          <p:cNvPr id="27" name="Content Placeholder 2">
            <a:extLst>
              <a:ext uri="{FF2B5EF4-FFF2-40B4-BE49-F238E27FC236}">
                <a16:creationId xmlns:a16="http://schemas.microsoft.com/office/drawing/2014/main" id="{956B1CA1-17F1-4DBB-AFFA-21C2F6AB9F59}"/>
              </a:ext>
            </a:extLst>
          </p:cNvPr>
          <p:cNvSpPr>
            <a:spLocks noGrp="1"/>
          </p:cNvSpPr>
          <p:nvPr>
            <p:ph idx="1"/>
          </p:nvPr>
        </p:nvSpPr>
        <p:spPr>
          <a:xfrm>
            <a:off x="2231136" y="3228392"/>
            <a:ext cx="7729728" cy="2511635"/>
          </a:xfrm>
        </p:spPr>
        <p:txBody>
          <a:bodyPr>
            <a:normAutofit/>
          </a:bodyPr>
          <a:lstStyle/>
          <a:p>
            <a:pPr marL="0" indent="0" algn="just">
              <a:buNone/>
            </a:pPr>
            <a:r>
              <a:rPr lang="en-US" sz="2400" dirty="0"/>
              <a:t>Cyber security is the body of </a:t>
            </a:r>
            <a:r>
              <a:rPr lang="en-US" sz="2400" b="1" dirty="0"/>
              <a:t>technologies</a:t>
            </a:r>
            <a:r>
              <a:rPr lang="en-US" sz="2400" dirty="0"/>
              <a:t>, </a:t>
            </a:r>
            <a:r>
              <a:rPr lang="en-US" sz="2400" b="1" dirty="0"/>
              <a:t>processes</a:t>
            </a:r>
            <a:r>
              <a:rPr lang="en-US" sz="2400" dirty="0"/>
              <a:t> and </a:t>
            </a:r>
            <a:r>
              <a:rPr lang="en-US" sz="2400" b="1" dirty="0"/>
              <a:t>practices</a:t>
            </a:r>
            <a:r>
              <a:rPr lang="en-US" sz="2400" dirty="0"/>
              <a:t> designed to protect </a:t>
            </a:r>
            <a:r>
              <a:rPr lang="en-US" sz="2400" b="1" dirty="0"/>
              <a:t>computers</a:t>
            </a:r>
            <a:r>
              <a:rPr lang="en-US" sz="2400" dirty="0"/>
              <a:t>, </a:t>
            </a:r>
            <a:r>
              <a:rPr lang="en-US" sz="2400" b="1" dirty="0"/>
              <a:t>programs</a:t>
            </a:r>
            <a:r>
              <a:rPr lang="en-US" sz="2400" dirty="0"/>
              <a:t> and </a:t>
            </a:r>
            <a:r>
              <a:rPr lang="en-US" sz="2400" b="1" dirty="0"/>
              <a:t>data</a:t>
            </a:r>
            <a:r>
              <a:rPr lang="en-US" sz="2400" dirty="0"/>
              <a:t> from attack, damage or unauthorized access. </a:t>
            </a:r>
          </a:p>
        </p:txBody>
      </p:sp>
    </p:spTree>
    <p:extLst>
      <p:ext uri="{BB962C8B-B14F-4D97-AF65-F5344CB8AC3E}">
        <p14:creationId xmlns:p14="http://schemas.microsoft.com/office/powerpoint/2010/main" val="685387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7A8FC-09E7-4CE8-9CCC-BA037FBDB1B8}"/>
              </a:ext>
            </a:extLst>
          </p:cNvPr>
          <p:cNvSpPr>
            <a:spLocks noGrp="1"/>
          </p:cNvSpPr>
          <p:nvPr>
            <p:ph type="title"/>
          </p:nvPr>
        </p:nvSpPr>
        <p:spPr/>
        <p:txBody>
          <a:bodyPr/>
          <a:lstStyle/>
          <a:p>
            <a:r>
              <a:rPr lang="en-US" dirty="0"/>
              <a:t>What is a Computer?</a:t>
            </a:r>
          </a:p>
        </p:txBody>
      </p:sp>
      <p:pic>
        <p:nvPicPr>
          <p:cNvPr id="1026" name="Picture 2" descr="http://images.samsung.com/is/image/samsung/p5/levant/smartphones/phones-for-every-need-001.png?$ORIGIN_PNG$">
            <a:extLst>
              <a:ext uri="{FF2B5EF4-FFF2-40B4-BE49-F238E27FC236}">
                <a16:creationId xmlns:a16="http://schemas.microsoft.com/office/drawing/2014/main" id="{974C3C06-73AC-4B0B-9D58-762268FD1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42" y="2319687"/>
            <a:ext cx="3428716" cy="22190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kindersay.com/files/images/airplane.png">
            <a:extLst>
              <a:ext uri="{FF2B5EF4-FFF2-40B4-BE49-F238E27FC236}">
                <a16:creationId xmlns:a16="http://schemas.microsoft.com/office/drawing/2014/main" id="{3624BF94-8543-468A-A51A-71D188816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9033" y="4035567"/>
            <a:ext cx="2791721" cy="22271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c4d709dd302a2586107d-f8305d22c3db1fdd6f8607b49e47a10c.ssl.cf1.rackcdn.com/thumbnails/stock-images/85da292b4432b18e42e63c2efa4db54b.png">
            <a:extLst>
              <a:ext uri="{FF2B5EF4-FFF2-40B4-BE49-F238E27FC236}">
                <a16:creationId xmlns:a16="http://schemas.microsoft.com/office/drawing/2014/main" id="{CF7590E8-DBBE-413B-8E65-FB1F1753DE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5038" y="2464543"/>
            <a:ext cx="2765571" cy="20741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api.sonymobile.com/files/SmartWatch3-black-2000x2000-7871635366a1825f6f06d0e3b991bbcd.png">
            <a:extLst>
              <a:ext uri="{FF2B5EF4-FFF2-40B4-BE49-F238E27FC236}">
                <a16:creationId xmlns:a16="http://schemas.microsoft.com/office/drawing/2014/main" id="{B0CE66C3-CCE1-4AF7-B7CE-B290624D7A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4498" y="3447887"/>
            <a:ext cx="2776319" cy="277631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missile transparent png">
            <a:extLst>
              <a:ext uri="{FF2B5EF4-FFF2-40B4-BE49-F238E27FC236}">
                <a16:creationId xmlns:a16="http://schemas.microsoft.com/office/drawing/2014/main" id="{073A9CB7-EF60-4F88-83EC-0CFA8163F6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939" y="4706547"/>
            <a:ext cx="2609538" cy="195715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robotic arm transparent png">
            <a:extLst>
              <a:ext uri="{FF2B5EF4-FFF2-40B4-BE49-F238E27FC236}">
                <a16:creationId xmlns:a16="http://schemas.microsoft.com/office/drawing/2014/main" id="{0437FD83-BCD9-4778-9007-2BA4460101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7178" y="4433464"/>
            <a:ext cx="2936145" cy="220210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tire valve transparent png">
            <a:extLst>
              <a:ext uri="{FF2B5EF4-FFF2-40B4-BE49-F238E27FC236}">
                <a16:creationId xmlns:a16="http://schemas.microsoft.com/office/drawing/2014/main" id="{676C219B-24CD-43CD-96E1-3A44AF5DB53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1305"/>
          <a:stretch/>
        </p:blipFill>
        <p:spPr bwMode="auto">
          <a:xfrm>
            <a:off x="9429225" y="2566318"/>
            <a:ext cx="852053" cy="1870627"/>
          </a:xfrm>
          <a:prstGeom prst="rect">
            <a:avLst/>
          </a:prstGeom>
          <a:noFill/>
          <a:extLst>
            <a:ext uri="{909E8E84-426E-40DD-AFC4-6F175D3DCCD1}">
              <a14:hiddenFill xmlns:a14="http://schemas.microsoft.com/office/drawing/2010/main">
                <a:solidFill>
                  <a:srgbClr val="FFFFFF"/>
                </a:solidFill>
              </a14:hiddenFill>
            </a:ext>
          </a:extLst>
        </p:spPr>
      </p:pic>
      <p:pic>
        <p:nvPicPr>
          <p:cNvPr id="26" name="Shape 61" descr="http://www.uah.edu/images/administrative/communications/logo/png/UAH_primary.png">
            <a:extLst>
              <a:ext uri="{FF2B5EF4-FFF2-40B4-BE49-F238E27FC236}">
                <a16:creationId xmlns:a16="http://schemas.microsoft.com/office/drawing/2014/main" id="{FF4CE59D-4E6A-4C38-9F7E-B377571513D3}"/>
              </a:ext>
            </a:extLst>
          </p:cNvPr>
          <p:cNvPicPr preferRelativeResize="0"/>
          <p:nvPr/>
        </p:nvPicPr>
        <p:blipFill>
          <a:blip r:embed="rId10">
            <a:alphaModFix/>
          </a:blip>
          <a:stretch>
            <a:fillRect/>
          </a:stretch>
        </p:blipFill>
        <p:spPr>
          <a:xfrm>
            <a:off x="10359704" y="5946172"/>
            <a:ext cx="1905000" cy="1009349"/>
          </a:xfrm>
          <a:prstGeom prst="rect">
            <a:avLst/>
          </a:prstGeom>
          <a:noFill/>
          <a:ln>
            <a:noFill/>
          </a:ln>
        </p:spPr>
      </p:pic>
    </p:spTree>
    <p:extLst>
      <p:ext uri="{BB962C8B-B14F-4D97-AF65-F5344CB8AC3E}">
        <p14:creationId xmlns:p14="http://schemas.microsoft.com/office/powerpoint/2010/main" val="4069847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98F3-C389-4A1F-AC8A-240AA135A3A0}"/>
              </a:ext>
            </a:extLst>
          </p:cNvPr>
          <p:cNvSpPr>
            <a:spLocks noGrp="1"/>
          </p:cNvSpPr>
          <p:nvPr>
            <p:ph type="title"/>
          </p:nvPr>
        </p:nvSpPr>
        <p:spPr/>
        <p:txBody>
          <a:bodyPr/>
          <a:lstStyle/>
          <a:p>
            <a:r>
              <a:rPr lang="en-US" dirty="0"/>
              <a:t>Dam Control and Monitoring</a:t>
            </a:r>
          </a:p>
        </p:txBody>
      </p:sp>
      <p:pic>
        <p:nvPicPr>
          <p:cNvPr id="2050" name="Picture 2" descr="Image result for dam">
            <a:extLst>
              <a:ext uri="{FF2B5EF4-FFF2-40B4-BE49-F238E27FC236}">
                <a16:creationId xmlns:a16="http://schemas.microsoft.com/office/drawing/2014/main" id="{F1192CE2-4B22-4912-964E-4FA72E5D5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75" y="2638044"/>
            <a:ext cx="6572250" cy="3686175"/>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61" descr="http://www.uah.edu/images/administrative/communications/logo/png/UAH_primary.png">
            <a:extLst>
              <a:ext uri="{FF2B5EF4-FFF2-40B4-BE49-F238E27FC236}">
                <a16:creationId xmlns:a16="http://schemas.microsoft.com/office/drawing/2014/main" id="{0D19D523-6F2C-4706-96AA-3058424FB4E7}"/>
              </a:ext>
            </a:extLst>
          </p:cNvPr>
          <p:cNvPicPr preferRelativeResize="0"/>
          <p:nvPr/>
        </p:nvPicPr>
        <p:blipFill>
          <a:blip r:embed="rId4">
            <a:alphaModFix/>
          </a:blip>
          <a:stretch>
            <a:fillRect/>
          </a:stretch>
        </p:blipFill>
        <p:spPr>
          <a:xfrm>
            <a:off x="10359704" y="5946172"/>
            <a:ext cx="1905000" cy="1009349"/>
          </a:xfrm>
          <a:prstGeom prst="rect">
            <a:avLst/>
          </a:prstGeom>
          <a:noFill/>
          <a:ln>
            <a:noFill/>
          </a:ln>
        </p:spPr>
      </p:pic>
    </p:spTree>
    <p:extLst>
      <p:ext uri="{BB962C8B-B14F-4D97-AF65-F5344CB8AC3E}">
        <p14:creationId xmlns:p14="http://schemas.microsoft.com/office/powerpoint/2010/main" val="1949264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98F3-C389-4A1F-AC8A-240AA135A3A0}"/>
              </a:ext>
            </a:extLst>
          </p:cNvPr>
          <p:cNvSpPr>
            <a:spLocks noGrp="1"/>
          </p:cNvSpPr>
          <p:nvPr>
            <p:ph type="title"/>
          </p:nvPr>
        </p:nvSpPr>
        <p:spPr/>
        <p:txBody>
          <a:bodyPr/>
          <a:lstStyle/>
          <a:p>
            <a:r>
              <a:rPr lang="en-US" dirty="0"/>
              <a:t>Substation</a:t>
            </a:r>
          </a:p>
        </p:txBody>
      </p:sp>
      <p:pic>
        <p:nvPicPr>
          <p:cNvPr id="4" name="Shape 61" descr="http://www.uah.edu/images/administrative/communications/logo/png/UAH_primary.png">
            <a:extLst>
              <a:ext uri="{FF2B5EF4-FFF2-40B4-BE49-F238E27FC236}">
                <a16:creationId xmlns:a16="http://schemas.microsoft.com/office/drawing/2014/main" id="{2874328A-3265-4F09-9830-21E133EE9F79}"/>
              </a:ext>
            </a:extLst>
          </p:cNvPr>
          <p:cNvPicPr preferRelativeResize="0"/>
          <p:nvPr/>
        </p:nvPicPr>
        <p:blipFill>
          <a:blip r:embed="rId3">
            <a:alphaModFix/>
          </a:blip>
          <a:stretch>
            <a:fillRect/>
          </a:stretch>
        </p:blipFill>
        <p:spPr>
          <a:xfrm>
            <a:off x="10359704" y="5946172"/>
            <a:ext cx="1905000" cy="1009349"/>
          </a:xfrm>
          <a:prstGeom prst="rect">
            <a:avLst/>
          </a:prstGeom>
          <a:noFill/>
          <a:ln>
            <a:noFill/>
          </a:ln>
        </p:spPr>
      </p:pic>
      <p:pic>
        <p:nvPicPr>
          <p:cNvPr id="5" name="Picture 4" descr="substation.jpg">
            <a:extLst>
              <a:ext uri="{FF2B5EF4-FFF2-40B4-BE49-F238E27FC236}">
                <a16:creationId xmlns:a16="http://schemas.microsoft.com/office/drawing/2014/main" id="{3A2A600C-B8CF-4F1F-ACC6-9ADEE9A2230D}"/>
              </a:ext>
            </a:extLst>
          </p:cNvPr>
          <p:cNvPicPr>
            <a:picLocks noChangeAspect="1"/>
          </p:cNvPicPr>
          <p:nvPr/>
        </p:nvPicPr>
        <p:blipFill>
          <a:blip r:embed="rId4" cstate="print"/>
          <a:stretch>
            <a:fillRect/>
          </a:stretch>
        </p:blipFill>
        <p:spPr>
          <a:xfrm>
            <a:off x="3688701" y="2408855"/>
            <a:ext cx="4753747" cy="3565310"/>
          </a:xfrm>
          <a:prstGeom prst="rect">
            <a:avLst/>
          </a:prstGeom>
        </p:spPr>
      </p:pic>
    </p:spTree>
    <p:extLst>
      <p:ext uri="{BB962C8B-B14F-4D97-AF65-F5344CB8AC3E}">
        <p14:creationId xmlns:p14="http://schemas.microsoft.com/office/powerpoint/2010/main" val="3178666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98F3-C389-4A1F-AC8A-240AA135A3A0}"/>
              </a:ext>
            </a:extLst>
          </p:cNvPr>
          <p:cNvSpPr>
            <a:spLocks noGrp="1"/>
          </p:cNvSpPr>
          <p:nvPr>
            <p:ph type="title"/>
          </p:nvPr>
        </p:nvSpPr>
        <p:spPr/>
        <p:txBody>
          <a:bodyPr/>
          <a:lstStyle/>
          <a:p>
            <a:r>
              <a:rPr lang="en-US" dirty="0"/>
              <a:t>Water Distribution</a:t>
            </a:r>
          </a:p>
        </p:txBody>
      </p:sp>
      <p:pic>
        <p:nvPicPr>
          <p:cNvPr id="4" name="Shape 61" descr="http://www.uah.edu/images/administrative/communications/logo/png/UAH_primary.png">
            <a:extLst>
              <a:ext uri="{FF2B5EF4-FFF2-40B4-BE49-F238E27FC236}">
                <a16:creationId xmlns:a16="http://schemas.microsoft.com/office/drawing/2014/main" id="{2874328A-3265-4F09-9830-21E133EE9F79}"/>
              </a:ext>
            </a:extLst>
          </p:cNvPr>
          <p:cNvPicPr preferRelativeResize="0"/>
          <p:nvPr/>
        </p:nvPicPr>
        <p:blipFill>
          <a:blip r:embed="rId3">
            <a:alphaModFix/>
          </a:blip>
          <a:stretch>
            <a:fillRect/>
          </a:stretch>
        </p:blipFill>
        <p:spPr>
          <a:xfrm>
            <a:off x="10359704" y="5946172"/>
            <a:ext cx="1905000" cy="1009349"/>
          </a:xfrm>
          <a:prstGeom prst="rect">
            <a:avLst/>
          </a:prstGeom>
          <a:noFill/>
          <a:ln>
            <a:noFill/>
          </a:ln>
        </p:spPr>
      </p:pic>
      <p:pic>
        <p:nvPicPr>
          <p:cNvPr id="6" name="Picture 5" descr="water_tower_new.jpg">
            <a:extLst>
              <a:ext uri="{FF2B5EF4-FFF2-40B4-BE49-F238E27FC236}">
                <a16:creationId xmlns:a16="http://schemas.microsoft.com/office/drawing/2014/main" id="{E7CA5662-27D7-4701-BCBA-A048945945C1}"/>
              </a:ext>
            </a:extLst>
          </p:cNvPr>
          <p:cNvPicPr>
            <a:picLocks noChangeAspect="1"/>
          </p:cNvPicPr>
          <p:nvPr/>
        </p:nvPicPr>
        <p:blipFill>
          <a:blip r:embed="rId4" cstate="print"/>
          <a:stretch>
            <a:fillRect/>
          </a:stretch>
        </p:blipFill>
        <p:spPr>
          <a:xfrm>
            <a:off x="4742187" y="2334199"/>
            <a:ext cx="2707626" cy="3611973"/>
          </a:xfrm>
          <a:prstGeom prst="rect">
            <a:avLst/>
          </a:prstGeom>
        </p:spPr>
      </p:pic>
    </p:spTree>
    <p:extLst>
      <p:ext uri="{BB962C8B-B14F-4D97-AF65-F5344CB8AC3E}">
        <p14:creationId xmlns:p14="http://schemas.microsoft.com/office/powerpoint/2010/main" val="1810003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98F3-C389-4A1F-AC8A-240AA135A3A0}"/>
              </a:ext>
            </a:extLst>
          </p:cNvPr>
          <p:cNvSpPr>
            <a:spLocks noGrp="1"/>
          </p:cNvSpPr>
          <p:nvPr>
            <p:ph type="title"/>
          </p:nvPr>
        </p:nvSpPr>
        <p:spPr/>
        <p:txBody>
          <a:bodyPr/>
          <a:lstStyle/>
          <a:p>
            <a:r>
              <a:rPr lang="en-US" dirty="0"/>
              <a:t>Oil/Gas Distribution</a:t>
            </a:r>
          </a:p>
        </p:txBody>
      </p:sp>
      <p:pic>
        <p:nvPicPr>
          <p:cNvPr id="4" name="Shape 61" descr="http://www.uah.edu/images/administrative/communications/logo/png/UAH_primary.png">
            <a:extLst>
              <a:ext uri="{FF2B5EF4-FFF2-40B4-BE49-F238E27FC236}">
                <a16:creationId xmlns:a16="http://schemas.microsoft.com/office/drawing/2014/main" id="{2874328A-3265-4F09-9830-21E133EE9F79}"/>
              </a:ext>
            </a:extLst>
          </p:cNvPr>
          <p:cNvPicPr preferRelativeResize="0"/>
          <p:nvPr/>
        </p:nvPicPr>
        <p:blipFill>
          <a:blip r:embed="rId3">
            <a:alphaModFix/>
          </a:blip>
          <a:stretch>
            <a:fillRect/>
          </a:stretch>
        </p:blipFill>
        <p:spPr>
          <a:xfrm>
            <a:off x="10359704" y="5946172"/>
            <a:ext cx="1905000" cy="1009349"/>
          </a:xfrm>
          <a:prstGeom prst="rect">
            <a:avLst/>
          </a:prstGeom>
          <a:noFill/>
          <a:ln>
            <a:noFill/>
          </a:ln>
        </p:spPr>
      </p:pic>
      <p:pic>
        <p:nvPicPr>
          <p:cNvPr id="5" name="Picture 2">
            <a:extLst>
              <a:ext uri="{FF2B5EF4-FFF2-40B4-BE49-F238E27FC236}">
                <a16:creationId xmlns:a16="http://schemas.microsoft.com/office/drawing/2014/main" id="{A7EFD75F-EBFA-4671-82D5-AECB8E593CE6}"/>
              </a:ext>
            </a:extLst>
          </p:cNvPr>
          <p:cNvPicPr>
            <a:picLocks noChangeAspect="1" noChangeArrowheads="1"/>
          </p:cNvPicPr>
          <p:nvPr/>
        </p:nvPicPr>
        <p:blipFill>
          <a:blip r:embed="rId4" cstate="print"/>
          <a:srcRect/>
          <a:stretch>
            <a:fillRect/>
          </a:stretch>
        </p:blipFill>
        <p:spPr bwMode="auto">
          <a:xfrm>
            <a:off x="3657600" y="2288572"/>
            <a:ext cx="4876800" cy="3657600"/>
          </a:xfrm>
          <a:prstGeom prst="rect">
            <a:avLst/>
          </a:prstGeom>
          <a:noFill/>
          <a:ln w="9525">
            <a:noFill/>
            <a:miter lim="800000"/>
            <a:headEnd/>
            <a:tailEnd/>
          </a:ln>
        </p:spPr>
      </p:pic>
    </p:spTree>
    <p:extLst>
      <p:ext uri="{BB962C8B-B14F-4D97-AF65-F5344CB8AC3E}">
        <p14:creationId xmlns:p14="http://schemas.microsoft.com/office/powerpoint/2010/main" val="4073523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98F3-C389-4A1F-AC8A-240AA135A3A0}"/>
              </a:ext>
            </a:extLst>
          </p:cNvPr>
          <p:cNvSpPr>
            <a:spLocks noGrp="1"/>
          </p:cNvSpPr>
          <p:nvPr>
            <p:ph type="title"/>
          </p:nvPr>
        </p:nvSpPr>
        <p:spPr/>
        <p:txBody>
          <a:bodyPr/>
          <a:lstStyle/>
          <a:p>
            <a:r>
              <a:rPr lang="en-US" dirty="0"/>
              <a:t>Petrochemical</a:t>
            </a:r>
          </a:p>
        </p:txBody>
      </p:sp>
      <p:pic>
        <p:nvPicPr>
          <p:cNvPr id="4" name="Shape 61" descr="http://www.uah.edu/images/administrative/communications/logo/png/UAH_primary.png">
            <a:extLst>
              <a:ext uri="{FF2B5EF4-FFF2-40B4-BE49-F238E27FC236}">
                <a16:creationId xmlns:a16="http://schemas.microsoft.com/office/drawing/2014/main" id="{2874328A-3265-4F09-9830-21E133EE9F79}"/>
              </a:ext>
            </a:extLst>
          </p:cNvPr>
          <p:cNvPicPr preferRelativeResize="0"/>
          <p:nvPr/>
        </p:nvPicPr>
        <p:blipFill>
          <a:blip r:embed="rId3">
            <a:alphaModFix/>
          </a:blip>
          <a:stretch>
            <a:fillRect/>
          </a:stretch>
        </p:blipFill>
        <p:spPr>
          <a:xfrm>
            <a:off x="10359704" y="5946172"/>
            <a:ext cx="1905000" cy="1009349"/>
          </a:xfrm>
          <a:prstGeom prst="rect">
            <a:avLst/>
          </a:prstGeom>
          <a:noFill/>
          <a:ln>
            <a:noFill/>
          </a:ln>
        </p:spPr>
      </p:pic>
      <p:pic>
        <p:nvPicPr>
          <p:cNvPr id="6" name="Picture 5" descr="1097petrochemical_plant.jpg">
            <a:extLst>
              <a:ext uri="{FF2B5EF4-FFF2-40B4-BE49-F238E27FC236}">
                <a16:creationId xmlns:a16="http://schemas.microsoft.com/office/drawing/2014/main" id="{DDD24890-003D-4F65-8B0D-BC8BB1D8089F}"/>
              </a:ext>
            </a:extLst>
          </p:cNvPr>
          <p:cNvPicPr>
            <a:picLocks noChangeAspect="1"/>
          </p:cNvPicPr>
          <p:nvPr/>
        </p:nvPicPr>
        <p:blipFill>
          <a:blip r:embed="rId4" cstate="print"/>
          <a:stretch>
            <a:fillRect/>
          </a:stretch>
        </p:blipFill>
        <p:spPr>
          <a:xfrm>
            <a:off x="3435744" y="2414683"/>
            <a:ext cx="5320511" cy="3531489"/>
          </a:xfrm>
          <a:prstGeom prst="rect">
            <a:avLst/>
          </a:prstGeom>
        </p:spPr>
      </p:pic>
    </p:spTree>
    <p:extLst>
      <p:ext uri="{BB962C8B-B14F-4D97-AF65-F5344CB8AC3E}">
        <p14:creationId xmlns:p14="http://schemas.microsoft.com/office/powerpoint/2010/main" val="2460151963"/>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6944</TotalTime>
  <Words>746</Words>
  <Application>Microsoft Office PowerPoint</Application>
  <PresentationFormat>Widescreen</PresentationFormat>
  <Paragraphs>139</Paragraphs>
  <Slides>25</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Average</vt:lpstr>
      <vt:lpstr>Calibri</vt:lpstr>
      <vt:lpstr>Gill Sans MT</vt:lpstr>
      <vt:lpstr>Parcel</vt:lpstr>
      <vt:lpstr>Cyber Security For Civil Engineering</vt:lpstr>
      <vt:lpstr>Who am I?</vt:lpstr>
      <vt:lpstr>What is Cyber Security?</vt:lpstr>
      <vt:lpstr>What is a Computer?</vt:lpstr>
      <vt:lpstr>Dam Control and Monitoring</vt:lpstr>
      <vt:lpstr>Substation</vt:lpstr>
      <vt:lpstr>Water Distribution</vt:lpstr>
      <vt:lpstr>Oil/Gas Distribution</vt:lpstr>
      <vt:lpstr>Petrochemical</vt:lpstr>
      <vt:lpstr>The set of computers, networked data communications and graphical user interfaces that monitors and control industrial processes is called SCADA</vt:lpstr>
      <vt:lpstr>What Is SCADA?</vt:lpstr>
      <vt:lpstr>What Is SCADA?</vt:lpstr>
      <vt:lpstr>What Is SCADA?</vt:lpstr>
      <vt:lpstr>SCADA Architecture</vt:lpstr>
      <vt:lpstr>Physical System</vt:lpstr>
      <vt:lpstr>Wired (or wireless) Connection</vt:lpstr>
      <vt:lpstr>Programmable Logic Controller</vt:lpstr>
      <vt:lpstr>Enterprise Network / Internet</vt:lpstr>
      <vt:lpstr>Human Machine Interface</vt:lpstr>
      <vt:lpstr>Live Demo</vt:lpstr>
      <vt:lpstr>Types of Harm</vt:lpstr>
      <vt:lpstr>C-I-A Triad</vt:lpstr>
      <vt:lpstr>Confidentiality</vt:lpstr>
      <vt:lpstr>Integrity</vt:lpstr>
      <vt:lpstr>Availability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Thiago Alves</dc:creator>
  <cp:lastModifiedBy>Thiago Alves</cp:lastModifiedBy>
  <cp:revision>40</cp:revision>
  <dcterms:created xsi:type="dcterms:W3CDTF">2017-10-14T11:40:18Z</dcterms:created>
  <dcterms:modified xsi:type="dcterms:W3CDTF">2017-10-25T16:57:48Z</dcterms:modified>
</cp:coreProperties>
</file>